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1"/>
  </p:sldMasterIdLst>
  <p:notesMasterIdLst>
    <p:notesMasterId r:id="rId22"/>
  </p:notesMasterIdLst>
  <p:sldIdLst>
    <p:sldId id="278" r:id="rId2"/>
    <p:sldId id="279" r:id="rId3"/>
    <p:sldId id="280" r:id="rId4"/>
    <p:sldId id="281" r:id="rId5"/>
    <p:sldId id="283" r:id="rId6"/>
    <p:sldId id="284" r:id="rId7"/>
    <p:sldId id="282" r:id="rId8"/>
    <p:sldId id="299" r:id="rId9"/>
    <p:sldId id="290" r:id="rId10"/>
    <p:sldId id="292" r:id="rId11"/>
    <p:sldId id="297" r:id="rId12"/>
    <p:sldId id="294" r:id="rId13"/>
    <p:sldId id="295" r:id="rId14"/>
    <p:sldId id="296" r:id="rId15"/>
    <p:sldId id="293" r:id="rId16"/>
    <p:sldId id="300" r:id="rId17"/>
    <p:sldId id="298" r:id="rId18"/>
    <p:sldId id="301" r:id="rId19"/>
    <p:sldId id="302" r:id="rId20"/>
    <p:sldId id="303" r:id="rId21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5" autoAdjust="0"/>
    <p:restoredTop sz="94609" autoAdjust="0"/>
  </p:normalViewPr>
  <p:slideViewPr>
    <p:cSldViewPr snapToGrid="0" snapToObjects="1">
      <p:cViewPr varScale="1">
        <p:scale>
          <a:sx n="67" d="100"/>
          <a:sy n="67" d="100"/>
        </p:scale>
        <p:origin x="640" y="4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703652-92FA-4928-9F3A-B5AF2E04EC9D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37D5420-B5E7-9C32-B317-C8359EDC3CD1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89013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78674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43811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2863984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40377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31619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47888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80165506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62159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CCB0917-E43B-0A54-300A-E5C974701146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250A5-C91C-E39A-DAB8-72E83A30374C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1306213-D935-7AA3-7B92-2E2E1FC6ABB2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FD81E55-F531-36DA-E53C-E63C642DCA65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B234BAF-8A3E-3D02-2EF0-3DECC1216E24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F8C5C8-CA1F-2DDF-04E0-B15A4A91575E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18936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22775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Image 0" descr="preencoded.png">
            <a:extLst>
              <a:ext uri="{FF2B5EF4-FFF2-40B4-BE49-F238E27FC236}">
                <a16:creationId xmlns:a16="http://schemas.microsoft.com/office/drawing/2014/main" id="{6DF09B31-B032-1E2A-7DCB-60B27023376E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AC4E59EF-B2A9-7EF4-ADCD-A7F3741145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2" name="Image 5" descr="preencoded.png">
            <a:extLst>
              <a:ext uri="{FF2B5EF4-FFF2-40B4-BE49-F238E27FC236}">
                <a16:creationId xmlns:a16="http://schemas.microsoft.com/office/drawing/2014/main" id="{A77F9491-F7F7-3D32-20DE-42CAA14C4F43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6" descr="preencoded.png">
            <a:extLst>
              <a:ext uri="{FF2B5EF4-FFF2-40B4-BE49-F238E27FC236}">
                <a16:creationId xmlns:a16="http://schemas.microsoft.com/office/drawing/2014/main" id="{D8737B3B-8F1B-227B-A124-68CB1C1510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82212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D352999-CD82-D453-2F77-1A7AC0EC99DF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55FE547-9396-89BD-90A1-28D18628CAF2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38257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CD218B6-8364-C75A-4435-D2EE5E0349D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9609062-9D7C-F93B-45B1-992DA19DF885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80402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7744F81-BC9A-08A7-3E18-6A2ABD399B5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63127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D03484-1CB9-3390-4B11-7CFFA5B44F1E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62046"/>
      </p:ext>
    </p:extLst>
  </p:cSld>
  <p:clrMapOvr>
    <a:masterClrMapping/>
  </p:clrMapOvr>
  <p:transition spd="slow" advClick="0" advTm="60000">
    <p:push dir="u"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669" r:id="rId17"/>
    <p:sldLayoutId id="2147483670" r:id="rId18"/>
    <p:sldLayoutId id="2147483671" r:id="rId19"/>
    <p:sldLayoutId id="2147483655" r:id="rId20"/>
    <p:sldLayoutId id="2147483674" r:id="rId21"/>
    <p:sldLayoutId id="2147483654" r:id="rId22"/>
  </p:sldLayoutIdLst>
  <p:transition spd="slow" advClick="0" advTm="60000">
    <p:push dir="u"/>
    <p:sndAc>
      <p:stSnd>
        <p:snd r:embed="rId24" name="laser.wav"/>
      </p:stSnd>
    </p:sndAc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dcsojinfo.weebly.com/" TargetMode="External"/><Relationship Id="rId3" Type="http://schemas.openxmlformats.org/officeDocument/2006/relationships/hyperlink" Target="https://www.squarespace.com/" TargetMode="External"/><Relationship Id="rId7" Type="http://schemas.openxmlformats.org/officeDocument/2006/relationships/hyperlink" Target="https://afctechnologycommission.weebly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afcmembershipdevelopment.weebly.com/" TargetMode="External"/><Relationship Id="rId5" Type="http://schemas.openxmlformats.org/officeDocument/2006/relationships/hyperlink" Target="https://www.squarespace.com/website-design/" TargetMode="External"/><Relationship Id="rId4" Type="http://schemas.openxmlformats.org/officeDocument/2006/relationships/hyperlink" Target="https://www.squarespace.com/websites-start/" TargetMode="External"/><Relationship Id="rId9" Type="http://schemas.openxmlformats.org/officeDocument/2006/relationships/hyperlink" Target="https://eapsupportlab.weebly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libguides.com.edu/research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libraryguides.mdc.edu/eapservice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braryguides.mdc.edu/CriminalJusticeCD" TargetMode="External"/><Relationship Id="rId5" Type="http://schemas.openxmlformats.org/officeDocument/2006/relationships/hyperlink" Target="https://afctechnologycommission.weebly.com/uploads/5/4/3/7/54376519/libguideberthacabrera2.pdf" TargetMode="External"/><Relationship Id="rId4" Type="http://schemas.openxmlformats.org/officeDocument/2006/relationships/image" Target="../media/image15.svg"/><Relationship Id="rId9" Type="http://schemas.openxmlformats.org/officeDocument/2006/relationships/hyperlink" Target="https://ask.springshare.com/libguides/faq/84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269B8-B0F2-F07B-F58E-CCE5BE5A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503"/>
            <a:ext cx="5850384" cy="5630994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7732" y="957715"/>
            <a:ext cx="5130798" cy="2750419"/>
          </a:xfrm>
        </p:spPr>
        <p:txBody>
          <a:bodyPr>
            <a:normAutofit/>
          </a:bodyPr>
          <a:lstStyle/>
          <a:p>
            <a:r>
              <a:rPr lang="en-US" sz="4700" err="1"/>
              <a:t>LibGuide</a:t>
            </a:r>
            <a:br>
              <a:rPr lang="en-US" sz="4700"/>
            </a:br>
            <a:r>
              <a:rPr lang="en-US" sz="4700"/>
              <a:t>vs Weebly</a:t>
            </a:r>
            <a:br>
              <a:rPr lang="en-US" sz="4700"/>
            </a:br>
            <a:br>
              <a:rPr lang="en-US" sz="4700"/>
            </a:br>
            <a:endParaRPr lang="en-US" sz="4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32" y="3800209"/>
            <a:ext cx="5130798" cy="2307022"/>
          </a:xfrm>
        </p:spPr>
        <p:txBody>
          <a:bodyPr>
            <a:normAutofit/>
          </a:bodyPr>
          <a:lstStyle/>
          <a:p>
            <a:r>
              <a:rPr lang="en-US" dirty="0"/>
              <a:t>By Bertha Cabrera</a:t>
            </a:r>
          </a:p>
          <a:p>
            <a:r>
              <a:rPr lang="en-US" dirty="0"/>
              <a:t>AFC Technology Commission Secretary​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311" y="953311"/>
            <a:ext cx="10603149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rect">
            <a:avLst/>
          </a:prstGeom>
          <a:solidFill>
            <a:srgbClr val="875649"/>
          </a:solidFill>
          <a:ln>
            <a:solidFill>
              <a:srgbClr val="875649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 TAB</a:t>
            </a:r>
          </a:p>
        </p:txBody>
      </p:sp>
      <p:pic>
        <p:nvPicPr>
          <p:cNvPr id="7" name="Content Placeholder 6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5B98A35-4A22-58F7-13A5-249E26444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0665" y="1875684"/>
            <a:ext cx="6804078" cy="341904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A2433-990B-A170-369A-3DF4A9B3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LibGuide vs Weebly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10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554C1-220F-4448-C823-BE7F5A9BEC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6695088" y="731520"/>
            <a:ext cx="3626069" cy="582273"/>
          </a:xfrm>
        </p:spPr>
        <p:txBody>
          <a:bodyPr/>
          <a:lstStyle/>
          <a:p>
            <a:r>
              <a:rPr lang="en-US" dirty="0"/>
              <a:t>PAGES TAB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044C3-F8A1-E369-C910-85976ECF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CF4F1A8-72CF-FC26-BC5F-AA15BD8FC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9" y="1313793"/>
            <a:ext cx="10775901" cy="49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20588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theme tab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AB3263A-62E6-1FEC-D1C4-0FE4A8815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806" y="1791990"/>
            <a:ext cx="7672993" cy="3491209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563E88D-5B5D-0749-A38D-BCF0FA2E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LibGuide vs Weebly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E0F9FD16-8AEC-73E6-056C-0B923A9A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9020" y="6356350"/>
            <a:ext cx="167477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smtClean="0"/>
              <a:pPr defTabSz="914400"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42846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 center tab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, PowerPoint&#10;&#10;Description automatically generated">
            <a:extLst>
              <a:ext uri="{FF2B5EF4-FFF2-40B4-BE49-F238E27FC236}">
                <a16:creationId xmlns:a16="http://schemas.microsoft.com/office/drawing/2014/main" id="{3BAC25FC-4E14-40C2-3230-C5F467306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38" y="1448278"/>
            <a:ext cx="7608304" cy="40323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563E88D-5B5D-0749-A38D-BCF0FA2E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LibGuide vs Weebly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E0F9FD16-8AEC-73E6-056C-0B923A9A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92240"/>
            <a:ext cx="31269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dirty="0"/>
              <a:pPr defTabSz="914400"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7875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EFAB49D-789D-DB77-EDA7-3A1F9CD7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914" y="2074363"/>
            <a:ext cx="2752354" cy="2709275"/>
          </a:xfrm>
          <a:prstGeom prst="rect">
            <a:avLst/>
          </a:prstGeom>
          <a:solidFill>
            <a:srgbClr val="4D3D39"/>
          </a:solidFill>
          <a:ln>
            <a:solidFill>
              <a:srgbClr val="4D3D39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Settings tab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0F636D9-A396-D308-997E-EAA5F75A7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0665" y="1702466"/>
            <a:ext cx="6804078" cy="3453068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C982829-2A73-03AD-7941-A9D66F8B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Libguide vs Weebly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D613C24-2B1C-AA17-A1D5-88EE9F50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dirty="0"/>
              <a:pPr defTabSz="914400"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7261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help tab</a:t>
            </a:r>
          </a:p>
        </p:txBody>
      </p:sp>
      <p:pic>
        <p:nvPicPr>
          <p:cNvPr id="7" name="Picture 6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7FCBFAAB-4D43-1A59-3769-C46EED424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006" y="591670"/>
            <a:ext cx="8653634" cy="3746650"/>
          </a:xfrm>
          <a:prstGeom prst="rect">
            <a:avLst/>
          </a:pr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6260D08-264B-3998-A7C1-4BC4393F3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LibGuide vs Weebly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ED90CE6-A001-7CCF-6EDD-078D98E7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 dirty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66389-F2DE-3BD6-9F06-CA3E2F99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5C3D700-58D5-D047-1411-6C9606345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hlinkClick r:id="rId3"/>
              </a:rPr>
              <a:t>https://www.webcreate.io/</a:t>
            </a:r>
          </a:p>
          <a:p>
            <a:r>
              <a:rPr lang="en-US">
                <a:hlinkClick r:id="rId3"/>
              </a:rPr>
              <a:t>https://www.squarespace.com/</a:t>
            </a:r>
            <a:endParaRPr lang="en-US"/>
          </a:p>
          <a:p>
            <a:r>
              <a:rPr lang="en-US">
                <a:hlinkClick r:id="rId4"/>
              </a:rPr>
              <a:t>https://www.squarespace.com/websites-start/</a:t>
            </a:r>
            <a:endParaRPr lang="en-US"/>
          </a:p>
          <a:p>
            <a:r>
              <a:rPr lang="en-US">
                <a:hlinkClick r:id="rId5"/>
              </a:rPr>
              <a:t>https://www.squarespace.com/website-design/</a:t>
            </a:r>
            <a:endParaRPr lang="en-US"/>
          </a:p>
          <a:p>
            <a:r>
              <a:rPr lang="en-US">
                <a:hlinkClick r:id="rId6"/>
              </a:rPr>
              <a:t>https://afcmembershipdevelopment.weebly.com/</a:t>
            </a:r>
            <a:endParaRPr lang="en-US"/>
          </a:p>
          <a:p>
            <a:r>
              <a:rPr lang="en-US">
                <a:hlinkClick r:id="rId7"/>
              </a:rPr>
              <a:t>https://afctechnologycommission.weebly.com/</a:t>
            </a:r>
            <a:endParaRPr lang="en-US"/>
          </a:p>
          <a:p>
            <a:r>
              <a:rPr lang="en-US">
                <a:hlinkClick r:id="rId8"/>
              </a:rPr>
              <a:t>https://mdcsojinfo.weebly.com/</a:t>
            </a:r>
            <a:endParaRPr lang="en-US"/>
          </a:p>
          <a:p>
            <a:r>
              <a:rPr lang="en-US">
                <a:hlinkClick r:id="rId9"/>
              </a:rPr>
              <a:t>https://eapsupportlab.weebly.com/</a:t>
            </a:r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4AE9D2-DD9B-107B-0ACC-AD33FAF4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2511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Libguide vs Weebly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22476-F514-DC8F-57E5-55F9CDD3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/>
              <a:pPr defTabSz="914400"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5546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1EC81-A361-241C-6FF5-D8E6AE9B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COMPARISON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E5A8B-8BBA-365A-696E-B5772257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69565" y="6009623"/>
            <a:ext cx="2222062" cy="295761"/>
          </a:xfrm>
        </p:spPr>
        <p:txBody>
          <a:bodyPr anchor="ctr">
            <a:normAutofit/>
          </a:bodyPr>
          <a:lstStyle/>
          <a:p>
            <a:pPr defTabSz="370332">
              <a:spcAft>
                <a:spcPts val="486"/>
              </a:spcAft>
            </a:pPr>
            <a:fld id="{48F63A3B-78C7-47BE-AE5E-E10140E04643}" type="slidenum">
              <a:rPr lang="en-US" sz="97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370332">
                <a:spcAft>
                  <a:spcPts val="486"/>
                </a:spcAft>
              </a:pPr>
              <a:t>17</a:t>
            </a:fld>
            <a:endParaRPr lang="en-US"/>
          </a:p>
        </p:txBody>
      </p:sp>
      <p:pic>
        <p:nvPicPr>
          <p:cNvPr id="11" name="Content Placeholder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DDE250D-5BD3-FBD9-D0B7-3D914ABF045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9184" r="19184"/>
          <a:stretch/>
        </p:blipFill>
        <p:spPr>
          <a:xfrm>
            <a:off x="2024314" y="2112579"/>
            <a:ext cx="1644326" cy="1481375"/>
          </a:xfrm>
          <a:noFill/>
        </p:spPr>
      </p:pic>
      <p:pic>
        <p:nvPicPr>
          <p:cNvPr id="9" name="Content Placeholder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A8B1AD5-5681-F9E1-973F-308FAFE1B2A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/>
          <a:stretch/>
        </p:blipFill>
        <p:spPr>
          <a:xfrm>
            <a:off x="987972" y="2112580"/>
            <a:ext cx="2680668" cy="2097094"/>
          </a:xfrm>
          <a:noFill/>
        </p:spPr>
      </p:pic>
      <p:pic>
        <p:nvPicPr>
          <p:cNvPr id="31" name="Picture Placeholder 3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09423E0-40CA-4A3F-F1F2-96CE2D52C7D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12484" r="12484"/>
          <a:stretch>
            <a:fillRect/>
          </a:stretch>
        </p:blipFill>
        <p:spPr>
          <a:xfrm>
            <a:off x="4095770" y="2112579"/>
            <a:ext cx="2619704" cy="2049404"/>
          </a:xfrm>
        </p:spPr>
      </p:pic>
      <p:pic>
        <p:nvPicPr>
          <p:cNvPr id="47" name="Picture Placeholder 4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A9B69E6-98F8-A188-F248-117DAC2F9C20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6"/>
          <a:srcRect l="24639" r="24639"/>
          <a:stretch>
            <a:fillRect/>
          </a:stretch>
        </p:blipFill>
        <p:spPr>
          <a:xfrm>
            <a:off x="987973" y="4369484"/>
            <a:ext cx="2680668" cy="2160836"/>
          </a:xfrm>
        </p:spPr>
      </p:pic>
      <p:pic>
        <p:nvPicPr>
          <p:cNvPr id="58" name="Picture Placeholder 57" descr="Graphical user interface, text, application, PowerPoint&#10;&#10;Description automatically generated">
            <a:extLst>
              <a:ext uri="{FF2B5EF4-FFF2-40B4-BE49-F238E27FC236}">
                <a16:creationId xmlns:a16="http://schemas.microsoft.com/office/drawing/2014/main" id="{948BCEE6-0379-F404-AE3C-0A39C1F71423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7"/>
          <a:srcRect l="20536" r="20536"/>
          <a:stretch>
            <a:fillRect/>
          </a:stretch>
        </p:blipFill>
        <p:spPr>
          <a:xfrm>
            <a:off x="4095770" y="4622146"/>
            <a:ext cx="2619704" cy="1908174"/>
          </a:xfrm>
        </p:spPr>
      </p:pic>
      <p:pic>
        <p:nvPicPr>
          <p:cNvPr id="39" name="Picture Placeholder 38" descr="Website, timeline&#10;&#10;Description automatically generated">
            <a:extLst>
              <a:ext uri="{FF2B5EF4-FFF2-40B4-BE49-F238E27FC236}">
                <a16:creationId xmlns:a16="http://schemas.microsoft.com/office/drawing/2014/main" id="{3D070238-CBBF-333C-5192-0E923B841DD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8"/>
          <a:srcRect l="11287" r="11287"/>
          <a:stretch>
            <a:fillRect/>
          </a:stretch>
        </p:blipFill>
        <p:spPr>
          <a:xfrm>
            <a:off x="7314017" y="2137232"/>
            <a:ext cx="2568991" cy="2009291"/>
          </a:xfrm>
        </p:spPr>
      </p:pic>
      <p:pic>
        <p:nvPicPr>
          <p:cNvPr id="60" name="Picture Placeholder 59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09601727-84C1-21A5-4D31-55C021063DC0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9"/>
          <a:srcRect l="21007" r="21007"/>
          <a:stretch>
            <a:fillRect/>
          </a:stretch>
        </p:blipFill>
        <p:spPr>
          <a:xfrm>
            <a:off x="7314017" y="4521030"/>
            <a:ext cx="2568428" cy="2009290"/>
          </a:xfrm>
        </p:spPr>
      </p:pic>
    </p:spTree>
    <p:extLst>
      <p:ext uri="{BB962C8B-B14F-4D97-AF65-F5344CB8AC3E}">
        <p14:creationId xmlns:p14="http://schemas.microsoft.com/office/powerpoint/2010/main" val="3910366315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3F7F-A174-92AC-6DE6-03BF04A9B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365CC-2B01-8E1C-B5A3-9951C1FE7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CFE6B-9CC2-1B2C-698B-3AD3ECB4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33DD8-34AC-A197-ABDA-C4A020A0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75619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38F51-176E-7882-58DE-95661E29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err="1"/>
              <a:t>LibGuide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407B8-672B-A1A8-C7C9-460E2426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LibGuide</a:t>
            </a:r>
            <a:r>
              <a:rPr lang="en-US" dirty="0"/>
              <a:t> vs Weebly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0C00C-D200-FBCE-CBFC-1078CB1D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47161-07F9-468A-EE2B-508EB71A7DBA}"/>
              </a:ext>
            </a:extLst>
          </p:cNvPr>
          <p:cNvSpPr txBox="1"/>
          <p:nvPr/>
        </p:nvSpPr>
        <p:spPr>
          <a:xfrm>
            <a:off x="838200" y="1866901"/>
            <a:ext cx="8229600" cy="383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was the </a:t>
            </a:r>
            <a:r>
              <a:rPr lang="en-US" dirty="0" err="1"/>
              <a:t>LibGuide</a:t>
            </a:r>
            <a:r>
              <a:rPr lang="en-US" dirty="0"/>
              <a:t> created/founded?</a:t>
            </a:r>
          </a:p>
          <a:p>
            <a:r>
              <a:rPr lang="en-US" dirty="0"/>
              <a:t> Since 2007 by Slaven </a:t>
            </a:r>
            <a:r>
              <a:rPr lang="en-US" dirty="0" err="1"/>
              <a:t>Zivkovic</a:t>
            </a:r>
            <a:r>
              <a:rPr lang="en-US" dirty="0"/>
              <a:t> (origin of surname, Austria) a library assistant graduate of Santa Clara University, CA who founded the </a:t>
            </a:r>
            <a:r>
              <a:rPr lang="en-US" dirty="0" err="1"/>
              <a:t>Springshare</a:t>
            </a:r>
            <a:r>
              <a:rPr lang="en-US" dirty="0"/>
              <a:t> platform in N.Y. based in Miami, Florida for library and educational purposes.</a:t>
            </a:r>
          </a:p>
          <a:p>
            <a:endParaRPr lang="en-US" dirty="0"/>
          </a:p>
          <a:p>
            <a:r>
              <a:rPr lang="en-US" dirty="0"/>
              <a:t>Which servers work best with this platform?</a:t>
            </a:r>
          </a:p>
          <a:p>
            <a:r>
              <a:rPr lang="en-US" dirty="0"/>
              <a:t>Google Chrome, </a:t>
            </a:r>
            <a:r>
              <a:rPr lang="en-US" dirty="0" err="1"/>
              <a:t>FireFox</a:t>
            </a:r>
            <a:r>
              <a:rPr lang="en-US" dirty="0"/>
              <a:t>, and Microsoft Edge.</a:t>
            </a:r>
          </a:p>
          <a:p>
            <a:endParaRPr lang="en-US" dirty="0"/>
          </a:p>
          <a:p>
            <a:r>
              <a:rPr lang="en-US" dirty="0"/>
              <a:t>What is the advantage of using </a:t>
            </a:r>
            <a:r>
              <a:rPr lang="en-US" dirty="0" err="1"/>
              <a:t>LibGuides</a:t>
            </a:r>
            <a:r>
              <a:rPr lang="en-US" dirty="0"/>
              <a:t>?</a:t>
            </a:r>
          </a:p>
          <a:p>
            <a:r>
              <a:rPr lang="en-US" dirty="0"/>
              <a:t>Accessible 24/7/365 just give your students the URL-Uniform Resource Locator</a:t>
            </a:r>
          </a:p>
          <a:p>
            <a:r>
              <a:rPr lang="en-US" dirty="0"/>
              <a:t>Social Media capabilities with networks, wikis, and blogs</a:t>
            </a:r>
          </a:p>
          <a:p>
            <a:r>
              <a:rPr lang="en-US" dirty="0"/>
              <a:t>Easy to use podcasts, social bookmarking, and other apps.</a:t>
            </a:r>
          </a:p>
          <a:p>
            <a:r>
              <a:rPr lang="en-US" dirty="0"/>
              <a:t>New feature </a:t>
            </a:r>
            <a:r>
              <a:rPr lang="en-US" dirty="0" err="1"/>
              <a:t>LibCal</a:t>
            </a:r>
            <a:r>
              <a:rPr lang="en-US" dirty="0"/>
              <a:t> for scheduling of library calendaring needs.</a:t>
            </a:r>
          </a:p>
        </p:txBody>
      </p:sp>
    </p:spTree>
    <p:extLst>
      <p:ext uri="{BB962C8B-B14F-4D97-AF65-F5344CB8AC3E}">
        <p14:creationId xmlns:p14="http://schemas.microsoft.com/office/powerpoint/2010/main" val="1389634864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 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Libguide</a:t>
            </a: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5B0EB1A-531F-4181-DED6-81FC474F2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521447"/>
            <a:ext cx="7214616" cy="378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38F51-176E-7882-58DE-95661E29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Weebly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407B8-672B-A1A8-C7C9-460E2426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LibGuide</a:t>
            </a:r>
            <a:r>
              <a:rPr lang="en-US" dirty="0"/>
              <a:t> vs Weebly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0C00C-D200-FBCE-CBFC-1078CB1DB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47161-07F9-468A-EE2B-508EB71A7DBA}"/>
              </a:ext>
            </a:extLst>
          </p:cNvPr>
          <p:cNvSpPr txBox="1"/>
          <p:nvPr/>
        </p:nvSpPr>
        <p:spPr>
          <a:xfrm>
            <a:off x="942975" y="1933575"/>
            <a:ext cx="8124825" cy="404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was the Weebly created/founded?</a:t>
            </a:r>
          </a:p>
          <a:p>
            <a:r>
              <a:rPr lang="en-US" dirty="0"/>
              <a:t>Since 2006 by Chief Executive Officer David </a:t>
            </a:r>
            <a:r>
              <a:rPr lang="en-US" dirty="0" err="1"/>
              <a:t>Rusenko</a:t>
            </a:r>
            <a:r>
              <a:rPr lang="en-US" dirty="0"/>
              <a:t>, Chief Technology Officer Chris </a:t>
            </a:r>
            <a:r>
              <a:rPr lang="en-US" dirty="0" err="1"/>
              <a:t>Fanini</a:t>
            </a:r>
            <a:r>
              <a:rPr lang="en-US" dirty="0"/>
              <a:t>, and former Chief Product Officer Dan </a:t>
            </a:r>
            <a:r>
              <a:rPr lang="en-US" dirty="0" err="1"/>
              <a:t>Veltri</a:t>
            </a:r>
            <a:r>
              <a:rPr lang="en-US" dirty="0"/>
              <a:t>. </a:t>
            </a:r>
            <a:r>
              <a:rPr lang="en-US" dirty="0" err="1"/>
              <a:t>Rusenko</a:t>
            </a:r>
            <a:r>
              <a:rPr lang="en-US" dirty="0"/>
              <a:t> and </a:t>
            </a:r>
            <a:r>
              <a:rPr lang="en-US" dirty="0" err="1"/>
              <a:t>Fanini</a:t>
            </a:r>
            <a:r>
              <a:rPr lang="en-US" dirty="0"/>
              <a:t> both attended the College of Information Sciences and Technology at Pennsylvania State University (Penn State). Acquired by Square in 2018.</a:t>
            </a:r>
          </a:p>
          <a:p>
            <a:endParaRPr lang="en-US" dirty="0"/>
          </a:p>
          <a:p>
            <a:r>
              <a:rPr lang="en-US" dirty="0"/>
              <a:t>Which servers work best with this platform?</a:t>
            </a:r>
          </a:p>
          <a:p>
            <a:r>
              <a:rPr lang="en-US" dirty="0"/>
              <a:t>Google Chrome</a:t>
            </a:r>
          </a:p>
          <a:p>
            <a:endParaRPr lang="en-US" dirty="0"/>
          </a:p>
          <a:p>
            <a:r>
              <a:rPr lang="en-US" dirty="0"/>
              <a:t>What is the advantage of using Weebly/Square?</a:t>
            </a:r>
          </a:p>
          <a:p>
            <a:r>
              <a:rPr lang="en-US" dirty="0"/>
              <a:t>Accessible 24/7/365 </a:t>
            </a:r>
          </a:p>
          <a:p>
            <a:r>
              <a:rPr lang="en-US" dirty="0"/>
              <a:t>Free version to upgrade to Premium for $10 a month</a:t>
            </a:r>
          </a:p>
          <a:p>
            <a:r>
              <a:rPr lang="en-US" dirty="0"/>
              <a:t>Good templates offered</a:t>
            </a:r>
          </a:p>
          <a:p>
            <a:r>
              <a:rPr lang="en-US" dirty="0"/>
              <a:t>Mobile App. available</a:t>
            </a:r>
          </a:p>
        </p:txBody>
      </p:sp>
    </p:spTree>
    <p:extLst>
      <p:ext uri="{BB962C8B-B14F-4D97-AF65-F5344CB8AC3E}">
        <p14:creationId xmlns:p14="http://schemas.microsoft.com/office/powerpoint/2010/main" val="724159516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Sign in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C21DFCE-EDAF-FB54-F437-20E08E73B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56" y="1695087"/>
            <a:ext cx="6408836" cy="3316573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8374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LibGuide vs Weebly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47810" y="6356350"/>
            <a:ext cx="1505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6165DE2-CA4D-786B-D84E-F6BA1A696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208" y="1616477"/>
            <a:ext cx="8623712" cy="45404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E4138D-6C8D-B68B-483A-C8282F3B1108}"/>
              </a:ext>
            </a:extLst>
          </p:cNvPr>
          <p:cNvSpPr txBox="1"/>
          <p:nvPr/>
        </p:nvSpPr>
        <p:spPr>
          <a:xfrm>
            <a:off x="2895600" y="701040"/>
            <a:ext cx="4866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YOUR CREDENTIALS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23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 from the menu</a:t>
            </a:r>
          </a:p>
        </p:txBody>
      </p:sp>
      <p:pic>
        <p:nvPicPr>
          <p:cNvPr id="13" name="Content Placeholder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091428-BA47-5E72-118D-FACCB68BE6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38600" y="992304"/>
            <a:ext cx="7188199" cy="487000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DBB02-9464-CEB2-1790-240E7118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6613" y="6356350"/>
            <a:ext cx="70321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LibGuide vs Weebly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8F63A3B-78C7-47BE-AE5E-E10140E04643}" type="slidenum">
              <a:rPr lang="en-US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41477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Insert rich text/image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B97207-419C-BDD0-30BE-114030DAC8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13280" y="2194599"/>
            <a:ext cx="8077200" cy="3881399"/>
          </a:xfr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122237-B06F-5E42-B051-D7859FC2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2" y="457200"/>
            <a:ext cx="3200400" cy="172720"/>
          </a:xfrm>
        </p:spPr>
        <p:txBody>
          <a:bodyPr/>
          <a:lstStyle/>
          <a:p>
            <a:r>
              <a:rPr lang="en-US" dirty="0" err="1"/>
              <a:t>LibGuide</a:t>
            </a:r>
            <a:r>
              <a:rPr lang="en-US" dirty="0"/>
              <a:t> vs Weebly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owchart: Document 4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E5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9011C93-03D5-A5FE-33D4-0305437E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INSERT IMAGE/SAVE</a:t>
            </a:r>
          </a:p>
        </p:txBody>
      </p:sp>
      <p:pic>
        <p:nvPicPr>
          <p:cNvPr id="17" name="Content Placeholder 16" descr="Website, timeline&#10;&#10;Description automatically generated">
            <a:extLst>
              <a:ext uri="{FF2B5EF4-FFF2-40B4-BE49-F238E27FC236}">
                <a16:creationId xmlns:a16="http://schemas.microsoft.com/office/drawing/2014/main" id="{5DB399BC-0F33-0549-2E9A-6682009E3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7933" y="867035"/>
            <a:ext cx="7347537" cy="5124905"/>
          </a:xfrm>
          <a:prstGeom prst="rect">
            <a:avLst/>
          </a:prstGeom>
        </p:spPr>
      </p:pic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6664FAC6-5F28-E9AF-6F76-7733939C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960951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LibGuide vs Weebly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fld id="{48F63A3B-78C7-47BE-AE5E-E10140E04643}" type="slidenum">
              <a:rPr lang="en-US" smtClean="0"/>
              <a:pPr algn="l" defTabSz="914400"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B9C45-C58D-E092-6466-CE1471A80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Workforce Management">
            <a:extLst>
              <a:ext uri="{FF2B5EF4-FFF2-40B4-BE49-F238E27FC236}">
                <a16:creationId xmlns:a16="http://schemas.microsoft.com/office/drawing/2014/main" id="{BDF3C7F0-6577-47E8-6CAF-8A1C1D645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FCAC340-8A60-176F-747E-F53EE26FD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0160" y="1984443"/>
            <a:ext cx="6736080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https://afctechnologycommission.weebly.com/uploads/5/4/3/7/54376519/libguideberthacabrera2.pdf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https://libraryguides.mdc.edu/CriminalJusticeCD</a:t>
            </a:r>
            <a:r>
              <a:rPr lang="en-US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https://libraryguides.mdc.edu/eapservices</a:t>
            </a:r>
            <a:r>
              <a:rPr lang="en-US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https://libguides.com.edu/research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https://ask.springshare.com/libguides/faq/849</a:t>
            </a:r>
            <a:r>
              <a:rPr lang="en-US" dirty="0"/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09888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960" y="457200"/>
            <a:ext cx="5201265" cy="840658"/>
          </a:xfrm>
        </p:spPr>
        <p:txBody>
          <a:bodyPr/>
          <a:lstStyle/>
          <a:p>
            <a:r>
              <a:rPr lang="en-US" dirty="0"/>
              <a:t>Weebly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871" y="1007808"/>
            <a:ext cx="2222090" cy="840658"/>
          </a:xfrm>
        </p:spPr>
        <p:txBody>
          <a:bodyPr/>
          <a:lstStyle/>
          <a:p>
            <a:r>
              <a:rPr lang="en-US" dirty="0"/>
              <a:t>Sign in/sign up</a:t>
            </a:r>
          </a:p>
        </p:txBody>
      </p:sp>
      <p:pic>
        <p:nvPicPr>
          <p:cNvPr id="16" name="Content Placeholder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33754D3-AA74-F384-7968-44BDAFA788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8838" y="1474839"/>
            <a:ext cx="5883827" cy="4473677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18F075-837C-1005-19D6-8DC90759C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53350" y="1007809"/>
            <a:ext cx="2806496" cy="594852"/>
          </a:xfrm>
        </p:spPr>
        <p:txBody>
          <a:bodyPr/>
          <a:lstStyle/>
          <a:p>
            <a:r>
              <a:rPr lang="en-US" dirty="0"/>
              <a:t>Edit site</a:t>
            </a:r>
          </a:p>
        </p:txBody>
      </p:sp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945B3FD-4C85-B9DF-1316-CAB3EC2C0FE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108724" y="1474839"/>
            <a:ext cx="4732408" cy="4473677"/>
          </a:xfrm>
        </p:spPr>
      </p:pic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  <p:transition spd="slow" advClick="0" advTm="60000">
    <p:push dir="u"/>
    <p:sndAc>
      <p:stSnd>
        <p:snd r:embed="rId2" name="laser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194</TotalTime>
  <Words>474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Sabon Next LT</vt:lpstr>
      <vt:lpstr>Office Theme</vt:lpstr>
      <vt:lpstr>LibGuide vs Weebly  </vt:lpstr>
      <vt:lpstr>                         Libguide   </vt:lpstr>
      <vt:lpstr>Sign in</vt:lpstr>
      <vt:lpstr> </vt:lpstr>
      <vt:lpstr>Add from the menu</vt:lpstr>
      <vt:lpstr>Insert rich text/image</vt:lpstr>
      <vt:lpstr>INSERT IMAGE/SAVE</vt:lpstr>
      <vt:lpstr>Resources</vt:lpstr>
      <vt:lpstr>Weebly</vt:lpstr>
      <vt:lpstr>BUILD TAB</vt:lpstr>
      <vt:lpstr>PowerPoint Presentation</vt:lpstr>
      <vt:lpstr>theme tab</vt:lpstr>
      <vt:lpstr>App center tab</vt:lpstr>
      <vt:lpstr>Settings tab</vt:lpstr>
      <vt:lpstr>help tab</vt:lpstr>
      <vt:lpstr>Resources</vt:lpstr>
      <vt:lpstr>COMPARISON</vt:lpstr>
      <vt:lpstr>Q &amp; A</vt:lpstr>
      <vt:lpstr>About LibGuide</vt:lpstr>
      <vt:lpstr>About Weebly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LibGuide vs Weebly  </dc:title>
  <dc:subject/>
  <dc:creator>Cabrera, Bertha</dc:creator>
  <cp:lastModifiedBy>Cabrera, Bertha</cp:lastModifiedBy>
  <cp:revision>10</cp:revision>
  <dcterms:created xsi:type="dcterms:W3CDTF">2023-03-02T19:52:47Z</dcterms:created>
  <dcterms:modified xsi:type="dcterms:W3CDTF">2023-03-23T04:47:30Z</dcterms:modified>
</cp:coreProperties>
</file>