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1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1" autoAdjust="0"/>
  </p:normalViewPr>
  <p:slideViewPr>
    <p:cSldViewPr snapToGrid="0">
      <p:cViewPr varScale="1">
        <p:scale>
          <a:sx n="45" d="100"/>
          <a:sy n="45" d="100"/>
        </p:scale>
        <p:origin x="7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703FB87-790C-4850-A90C-12C5FF4B94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127921-F9C4-44F3-AC5F-130B6A406C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59275-AFE1-4999-B78A-D0D76B9F2B0B}" type="datetimeFigureOut">
              <a:rPr lang="en-US" smtClean="0"/>
              <a:t>7/3/2021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65E047-F1CB-4066-A459-9EDC95F2E6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A77EF5-5277-4BAF-8BB4-2E02103988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68C69-0C3E-40A2-B4A0-B2C8B71D8E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8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ADD7A-FE61-48EE-BE0E-8546E5401374}" type="datetimeFigureOut">
              <a:rPr lang="en-US" smtClean="0"/>
              <a:t>7/3/2021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00EEB-8338-48D7-8EE8-EE0082EF76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77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000EEB-8338-48D7-8EE8-EE0082EF76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3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in links">
            <a:extLst>
              <a:ext uri="{FF2B5EF4-FFF2-40B4-BE49-F238E27FC236}">
                <a16:creationId xmlns:a16="http://schemas.microsoft.com/office/drawing/2014/main" xmlns="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>
            <a:normAutofit/>
          </a:bodyPr>
          <a:lstStyle/>
          <a:p>
            <a:r>
              <a:rPr lang="en-US" dirty="0" smtClean="0"/>
              <a:t>Technology Commission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>
            <a:normAutofit/>
          </a:bodyPr>
          <a:lstStyle/>
          <a:p>
            <a:r>
              <a:rPr lang="en-US" dirty="0" smtClean="0"/>
              <a:t>Operational report related to outstanding commission 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18E9D62-7BA3-4D5E-8915-0D0E8661E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855612"/>
              </p:ext>
            </p:extLst>
          </p:nvPr>
        </p:nvGraphicFramePr>
        <p:xfrm>
          <a:off x="871870" y="719666"/>
          <a:ext cx="10526232" cy="568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372"/>
                <a:gridCol w="1754372"/>
                <a:gridCol w="1754372"/>
                <a:gridCol w="1754372"/>
                <a:gridCol w="1754372"/>
                <a:gridCol w="17543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</a:t>
                      </a:r>
                    </a:p>
                    <a:p>
                      <a:r>
                        <a:rPr lang="en-US" dirty="0" smtClean="0"/>
                        <a:t>(What is the goal?)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MEASURABLE </a:t>
                      </a:r>
                    </a:p>
                    <a:p>
                      <a:r>
                        <a:rPr lang="en-US" dirty="0" smtClean="0"/>
                        <a:t>(How will we measure?)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ACHIEVABLE </a:t>
                      </a:r>
                    </a:p>
                    <a:p>
                      <a:r>
                        <a:rPr lang="en-US" dirty="0" smtClean="0"/>
                        <a:t>(What skills and resources are needed?)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RELEVANT </a:t>
                      </a:r>
                    </a:p>
                    <a:p>
                      <a:r>
                        <a:rPr lang="en-US" dirty="0" smtClean="0"/>
                        <a:t>(Related to AFC </a:t>
                      </a:r>
                    </a:p>
                    <a:p>
                      <a:r>
                        <a:rPr lang="en-US" dirty="0" smtClean="0"/>
                        <a:t>Values and Goals)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TIME-BOUND </a:t>
                      </a:r>
                    </a:p>
                    <a:p>
                      <a:r>
                        <a:rPr lang="en-US" dirty="0" smtClean="0"/>
                        <a:t>(When will we achieve it?)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Goal 1:   </a:t>
                      </a:r>
                    </a:p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Showcase and reward exemplary programs, practices, activities, and individuals 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Number of submissions: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5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Email and post to Technology Commission social media 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Cutting Edge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: Innovative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Technology During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Challenging Times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Professional Growth and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Development,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Leadership, Innovation,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&amp; Networking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98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The first-place winner will be invited to present at the 2021 Spring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Region I Joint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Conference in April and AFC Fall Conference in November. 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Mar. 19, 2021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19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486269"/>
              </p:ext>
            </p:extLst>
          </p:nvPr>
        </p:nvGraphicFramePr>
        <p:xfrm>
          <a:off x="871870" y="719665"/>
          <a:ext cx="10526232" cy="521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372"/>
                <a:gridCol w="1754372"/>
                <a:gridCol w="1754372"/>
                <a:gridCol w="1754372"/>
                <a:gridCol w="1754372"/>
                <a:gridCol w="1754372"/>
              </a:tblGrid>
              <a:tr h="1864784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</a:t>
                      </a:r>
                    </a:p>
                    <a:p>
                      <a:r>
                        <a:rPr lang="en-US" dirty="0" smtClean="0"/>
                        <a:t>(What is the goal?)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MEASURABLE </a:t>
                      </a:r>
                    </a:p>
                    <a:p>
                      <a:r>
                        <a:rPr lang="en-US" dirty="0" smtClean="0"/>
                        <a:t>(How will we measure?)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ACHIEVABLE </a:t>
                      </a:r>
                    </a:p>
                    <a:p>
                      <a:r>
                        <a:rPr lang="en-US" dirty="0" smtClean="0"/>
                        <a:t>(What skills and resources are needed?)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RELEVANT </a:t>
                      </a:r>
                    </a:p>
                    <a:p>
                      <a:r>
                        <a:rPr lang="en-US" dirty="0" smtClean="0"/>
                        <a:t>(Related to AFC </a:t>
                      </a:r>
                    </a:p>
                    <a:p>
                      <a:r>
                        <a:rPr lang="en-US" dirty="0" smtClean="0"/>
                        <a:t>Values and Goals)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TIME-BOUND </a:t>
                      </a:r>
                    </a:p>
                    <a:p>
                      <a:r>
                        <a:rPr lang="en-US" dirty="0" smtClean="0"/>
                        <a:t>(When will we achieve it?)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 </a:t>
                      </a:r>
                      <a:endParaRPr lang="en-US" dirty="0"/>
                    </a:p>
                  </a:txBody>
                  <a:tcPr/>
                </a:tc>
              </a:tr>
              <a:tr h="3348517">
                <a:tc>
                  <a:txBody>
                    <a:bodyPr/>
                    <a:lstStyle/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Goal 2: 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2021 Joint Virtual Region I Spring Conference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06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Number of attendees: 125 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Email and post to Technology Commission social media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Professional Growth and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Development, Advocacy,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Leadership, Community,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Innovation, &amp;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Networking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April 16, 2021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April 16, 2021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57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8708"/>
              </p:ext>
            </p:extLst>
          </p:nvPr>
        </p:nvGraphicFramePr>
        <p:xfrm>
          <a:off x="510363" y="719666"/>
          <a:ext cx="11270511" cy="568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958"/>
                <a:gridCol w="1727367"/>
                <a:gridCol w="1669705"/>
                <a:gridCol w="2131072"/>
                <a:gridCol w="1845464"/>
                <a:gridCol w="14939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</a:t>
                      </a:r>
                    </a:p>
                    <a:p>
                      <a:r>
                        <a:rPr lang="en-US" dirty="0" smtClean="0"/>
                        <a:t>(What is the goal?)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MEASURABLE </a:t>
                      </a:r>
                    </a:p>
                    <a:p>
                      <a:r>
                        <a:rPr lang="en-US" dirty="0" smtClean="0"/>
                        <a:t>(How will we measure?)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ACHIEVABLE </a:t>
                      </a:r>
                    </a:p>
                    <a:p>
                      <a:r>
                        <a:rPr lang="en-US" dirty="0" smtClean="0"/>
                        <a:t>(What skills and resources are needed?)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RELEVANT </a:t>
                      </a:r>
                    </a:p>
                    <a:p>
                      <a:r>
                        <a:rPr lang="en-US" dirty="0" smtClean="0"/>
                        <a:t>(Related to AFC </a:t>
                      </a:r>
                    </a:p>
                    <a:p>
                      <a:r>
                        <a:rPr lang="en-US" dirty="0" smtClean="0"/>
                        <a:t>Values and Goals)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TIME-BOUND </a:t>
                      </a:r>
                    </a:p>
                    <a:p>
                      <a:r>
                        <a:rPr lang="en-US" dirty="0" smtClean="0"/>
                        <a:t>(When will we achieve it?)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Goal 3: 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AFC Technology Commission Mask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Fundraiser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A portion of the proceeds will be donated to the Distinguished Young Gentleman (DYG) of Tallahassee, FL to purchase technology equipment.  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Number of orders sold: 15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Email and post to Technology Commission social media 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Community &amp;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Networking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October 8, 2021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Oct. 8, 2021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83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184633"/>
              </p:ext>
            </p:extLst>
          </p:nvPr>
        </p:nvGraphicFramePr>
        <p:xfrm>
          <a:off x="510363" y="719666"/>
          <a:ext cx="11270511" cy="519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958"/>
                <a:gridCol w="1727367"/>
                <a:gridCol w="1669705"/>
                <a:gridCol w="2131072"/>
                <a:gridCol w="1845464"/>
                <a:gridCol w="1493945"/>
              </a:tblGrid>
              <a:tr h="2066783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</a:t>
                      </a:r>
                    </a:p>
                    <a:p>
                      <a:r>
                        <a:rPr lang="en-US" dirty="0" smtClean="0"/>
                        <a:t>(What is the goal?)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MEASURABLE </a:t>
                      </a:r>
                    </a:p>
                    <a:p>
                      <a:r>
                        <a:rPr lang="en-US" dirty="0" smtClean="0"/>
                        <a:t>(How will we measure?)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ACHIEVABLE </a:t>
                      </a:r>
                    </a:p>
                    <a:p>
                      <a:r>
                        <a:rPr lang="en-US" dirty="0" smtClean="0"/>
                        <a:t>(What skills and resources are needed?)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RELEVANT </a:t>
                      </a:r>
                    </a:p>
                    <a:p>
                      <a:r>
                        <a:rPr lang="en-US" dirty="0" smtClean="0"/>
                        <a:t>(Related to AFC </a:t>
                      </a:r>
                    </a:p>
                    <a:p>
                      <a:r>
                        <a:rPr lang="en-US" dirty="0" smtClean="0"/>
                        <a:t>Values and Goals)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TIME-BOUND </a:t>
                      </a:r>
                    </a:p>
                    <a:p>
                      <a:r>
                        <a:rPr lang="en-US" dirty="0" smtClean="0"/>
                        <a:t>(When will we achieve it?)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 </a:t>
                      </a:r>
                      <a:endParaRPr lang="en-US" dirty="0"/>
                    </a:p>
                  </a:txBody>
                  <a:tcPr/>
                </a:tc>
              </a:tr>
              <a:tr h="3125253"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Goal 4: 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Promote membership by providing professional development and services that ensures an active and vital Association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14160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Number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members: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189 Number of Facebook members: 61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Email and post to Technology Commission social media 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Community &amp;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Networking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12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Ongoing  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Ongoing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70" marR="0" marT="2921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53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172B9F-030A-4864-9C8F-117B052D0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C54328-0E3E-40FC-9B9C-E60E585EE030}">
  <ds:schemaRefs>
    <ds:schemaRef ds:uri="http://www.w3.org/XML/1998/namespace"/>
    <ds:schemaRef ds:uri="http://schemas.microsoft.com/office/2006/metadata/properties"/>
    <ds:schemaRef ds:uri="71af3243-3dd4-4a8d-8c0d-dd76da1f02a5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D333AA69-F09C-4769-984A-89F314447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Digital design</Template>
  <TotalTime>0</TotalTime>
  <Words>401</Words>
  <Application>Microsoft Office PowerPoint</Application>
  <PresentationFormat>Widescreen</PresentationFormat>
  <Paragraphs>100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Garamond</vt:lpstr>
      <vt:lpstr>Times New Roman</vt:lpstr>
      <vt:lpstr>Wingdings 3</vt:lpstr>
      <vt:lpstr>Ion</vt:lpstr>
      <vt:lpstr>Technology Commission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2021-07-01T14:52:04Z</dcterms:created>
  <dcterms:modified xsi:type="dcterms:W3CDTF">2021-07-03T19:30:06Z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