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9" r:id="rId4"/>
    <p:sldId id="261" r:id="rId5"/>
    <p:sldId id="264" r:id="rId6"/>
    <p:sldId id="265" r:id="rId7"/>
    <p:sldId id="267" r:id="rId8"/>
    <p:sldId id="268" r:id="rId9"/>
    <p:sldId id="269"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7/1/2021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transition spd="slow" advClick="0" advTm="15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transition spd="slow" advClick="0" advTm="15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transition spd="slow" advClick="0" advTm="15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transition spd="slow" advClick="0" advTm="15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7/1/2021</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transition spd="slow" advClick="0" advTm="15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transition spd="slow" advClick="0" advTm="15000">
    <p:push dir="u"/>
  </p:transition>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7/1/2021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transition spd="slow" advClick="0" advTm="15000">
    <p:push dir="u"/>
  </p:transition>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7/1/2021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transition spd="slow" advClick="0" advTm="15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7/1/2021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transition spd="slow" advClick="0" advTm="15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7/1/2021</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transition spd="slow" advClick="0" advTm="15000">
    <p:push dir="u"/>
  </p:transition>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7/1/2021</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transition spd="slow" advClick="0" advTm="15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7/1/2021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15000">
    <p:push dir="u"/>
  </p:transition>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yafchome.org/myafctechnology" TargetMode="Externa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mailto:claytonj@tcc.fl.ed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myafchome.org/myafctechnology"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myafchome.org/myafctechnology"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yafchome.org/myafctechnology"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yafchome.org/myafctechnology"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facebook.com/groups/2557247747736073/" TargetMode="External"/><Relationship Id="rId2" Type="http://schemas.openxmlformats.org/officeDocument/2006/relationships/hyperlink" Target="https://www.myafchome.org/myafctechnology" TargetMode="External"/><Relationship Id="rId1" Type="http://schemas.openxmlformats.org/officeDocument/2006/relationships/slideLayout" Target="../slideLayouts/slideLayout7.xml"/><Relationship Id="rId6" Type="http://schemas.openxmlformats.org/officeDocument/2006/relationships/hyperlink" Target="https://afcmdc.weebly.com/technology-commission-quick-link.html" TargetMode="External"/><Relationship Id="rId5" Type="http://schemas.openxmlformats.org/officeDocument/2006/relationships/hyperlink" Target="https://afctechnologycommission.weebly.com/" TargetMode="External"/><Relationship Id="rId4" Type="http://schemas.openxmlformats.org/officeDocument/2006/relationships/hyperlink" Target="https://www.instagram.com/afc.tech/"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ww.myafchome.org/myafctechnology"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Outstanding commission</a:t>
            </a:r>
            <a:endParaRPr lang="en-US" dirty="0"/>
          </a:p>
        </p:txBody>
      </p:sp>
      <p:sp>
        <p:nvSpPr>
          <p:cNvPr id="3" name="Subtitle 2"/>
          <p:cNvSpPr>
            <a:spLocks noGrp="1"/>
          </p:cNvSpPr>
          <p:nvPr>
            <p:ph type="subTitle" idx="1"/>
          </p:nvPr>
        </p:nvSpPr>
        <p:spPr/>
        <p:txBody>
          <a:bodyPr/>
          <a:lstStyle/>
          <a:p>
            <a:r>
              <a:rPr lang="en-US" dirty="0" smtClean="0"/>
              <a:t>Guidelines</a:t>
            </a:r>
            <a:endParaRPr lang="en-US" dirty="0"/>
          </a:p>
        </p:txBody>
      </p:sp>
    </p:spTree>
    <p:extLst>
      <p:ext uri="{BB962C8B-B14F-4D97-AF65-F5344CB8AC3E}">
        <p14:creationId xmlns:p14="http://schemas.microsoft.com/office/powerpoint/2010/main" val="3969349056"/>
      </p:ext>
    </p:extLst>
  </p:cSld>
  <p:clrMapOvr>
    <a:masterClrMapping/>
  </p:clrMapOvr>
  <p:transition spd="slow" advClick="0" advTm="1500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4741" y="612845"/>
            <a:ext cx="10945906" cy="5078313"/>
          </a:xfrm>
          <a:prstGeom prst="rect">
            <a:avLst/>
          </a:prstGeom>
        </p:spPr>
        <p:txBody>
          <a:bodyPr wrap="square">
            <a:spAutoFit/>
          </a:bodyPr>
          <a:lstStyle/>
          <a:p>
            <a:r>
              <a:rPr lang="en-US" dirty="0" smtClean="0"/>
              <a:t>10</a:t>
            </a:r>
            <a:r>
              <a:rPr lang="en-US" dirty="0"/>
              <a:t>.	FUNDRAISING ACTIVITIES BY COMMISSION (Maximum 30 points)</a:t>
            </a:r>
          </a:p>
          <a:p>
            <a:endParaRPr lang="en-US" dirty="0"/>
          </a:p>
          <a:p>
            <a:r>
              <a:rPr lang="en-US" dirty="0"/>
              <a:t>Commission must provide a copy of each activity announcement making sure that the Commission involvement is clearly documented. </a:t>
            </a:r>
          </a:p>
          <a:p>
            <a:r>
              <a:rPr lang="en-US" dirty="0"/>
              <a:t>Any organized fundraising activity.  – 5 points </a:t>
            </a:r>
            <a:r>
              <a:rPr lang="en-US" dirty="0" smtClean="0"/>
              <a:t>each</a:t>
            </a:r>
          </a:p>
          <a:p>
            <a:r>
              <a:rPr lang="en-US" dirty="0"/>
              <a:t>AFC Foundation Silent Auction Donation.  Must provide copy of donation request form. – 5 points each</a:t>
            </a:r>
          </a:p>
          <a:p>
            <a:r>
              <a:rPr lang="en-US" dirty="0">
                <a:hlinkClick r:id="rId3"/>
              </a:rPr>
              <a:t>https://</a:t>
            </a:r>
            <a:r>
              <a:rPr lang="en-US" dirty="0" smtClean="0">
                <a:hlinkClick r:id="rId3"/>
              </a:rPr>
              <a:t>www.myafchome.org/myafctechnology</a:t>
            </a:r>
            <a:r>
              <a:rPr lang="en-US" dirty="0" smtClean="0"/>
              <a:t>  </a:t>
            </a:r>
            <a:endParaRPr lang="en-US" dirty="0"/>
          </a:p>
          <a:p>
            <a:r>
              <a:rPr lang="en-US" dirty="0"/>
              <a:t>Name of </a:t>
            </a:r>
            <a:r>
              <a:rPr lang="en-US" dirty="0" err="1"/>
              <a:t>activity</a:t>
            </a:r>
            <a:r>
              <a:rPr lang="en-US" b="1" u="sng" dirty="0" err="1"/>
              <a:t>___AFC</a:t>
            </a:r>
            <a:r>
              <a:rPr lang="en-US" b="1" u="sng" dirty="0"/>
              <a:t> MASK FUNDRAISER</a:t>
            </a:r>
            <a:r>
              <a:rPr lang="en-US" dirty="0"/>
              <a:t>_______________________________________</a:t>
            </a:r>
          </a:p>
          <a:p>
            <a:r>
              <a:rPr lang="en-US" dirty="0"/>
              <a:t>Name of activity____________________________________________________________________</a:t>
            </a:r>
          </a:p>
          <a:p>
            <a:r>
              <a:rPr lang="en-US" dirty="0"/>
              <a:t>TOTAL POINTS AWARDED FOR FUNDRAISING </a:t>
            </a:r>
            <a:r>
              <a:rPr lang="en-US" b="1" u="sng" dirty="0"/>
              <a:t>___5_______ </a:t>
            </a:r>
            <a:r>
              <a:rPr lang="en-US" dirty="0"/>
              <a:t>points</a:t>
            </a:r>
          </a:p>
          <a:p>
            <a:endParaRPr lang="en-US" dirty="0" smtClean="0"/>
          </a:p>
          <a:p>
            <a:endParaRPr lang="en-US" dirty="0"/>
          </a:p>
          <a:p>
            <a:endParaRPr lang="en-US" dirty="0" smtClean="0"/>
          </a:p>
          <a:p>
            <a:endParaRPr lang="en-US" dirty="0"/>
          </a:p>
          <a:p>
            <a:endParaRPr lang="en-US" dirty="0" smtClean="0"/>
          </a:p>
          <a:p>
            <a:endParaRPr lang="en-US" dirty="0"/>
          </a:p>
          <a:p>
            <a:r>
              <a:rPr lang="en-US" dirty="0" smtClean="0"/>
              <a:t>TOTAL </a:t>
            </a:r>
            <a:r>
              <a:rPr lang="en-US" dirty="0"/>
              <a:t>POINTS:  ___________________________________</a:t>
            </a:r>
          </a:p>
          <a:p>
            <a:endParaRPr lang="en-US" dirty="0"/>
          </a:p>
        </p:txBody>
      </p:sp>
    </p:spTree>
    <p:extLst>
      <p:ext uri="{BB962C8B-B14F-4D97-AF65-F5344CB8AC3E}">
        <p14:creationId xmlns:p14="http://schemas.microsoft.com/office/powerpoint/2010/main" val="3951481900"/>
      </p:ext>
    </p:extLst>
  </p:cSld>
  <p:clrMapOvr>
    <a:masterClrMapping/>
  </p:clrMapOvr>
  <p:transition spd="slow" advClick="0" advTm="15000">
    <p:push dir="u"/>
    <p:sndAc>
      <p:stSnd>
        <p:snd r:embed="rId2"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1976" y="0"/>
            <a:ext cx="10838329" cy="6740307"/>
          </a:xfrm>
          <a:prstGeom prst="rect">
            <a:avLst/>
          </a:prstGeom>
        </p:spPr>
        <p:txBody>
          <a:bodyPr wrap="square">
            <a:spAutoFit/>
          </a:bodyPr>
          <a:lstStyle/>
          <a:p>
            <a:endParaRPr lang="en-US" dirty="0" smtClean="0"/>
          </a:p>
          <a:p>
            <a:r>
              <a:rPr lang="en-US" dirty="0" smtClean="0"/>
              <a:t>PERIOD </a:t>
            </a:r>
            <a:r>
              <a:rPr lang="en-US" dirty="0"/>
              <a:t>OF REPORT</a:t>
            </a:r>
          </a:p>
          <a:p>
            <a:r>
              <a:rPr lang="en-US" dirty="0"/>
              <a:t>October 1 – September 30</a:t>
            </a:r>
          </a:p>
          <a:p>
            <a:r>
              <a:rPr lang="en-US" dirty="0" smtClean="0"/>
              <a:t>CRITERIA</a:t>
            </a:r>
            <a:endParaRPr lang="en-US" dirty="0"/>
          </a:p>
          <a:p>
            <a:r>
              <a:rPr lang="en-US" dirty="0" smtClean="0"/>
              <a:t>Each </a:t>
            </a:r>
            <a:r>
              <a:rPr lang="en-US" dirty="0"/>
              <a:t>Commission of the Association of Florida Colleges is eligible for consideration of the Outstanding Commission of the Year Award.</a:t>
            </a:r>
          </a:p>
          <a:p>
            <a:r>
              <a:rPr lang="en-US" dirty="0" smtClean="0"/>
              <a:t>Commission </a:t>
            </a:r>
            <a:r>
              <a:rPr lang="en-US" dirty="0"/>
              <a:t>reports should show evidence of performance clearly consistent with the mission and goals of AFC. The contributions should be significant and outstanding as documented in the End of the Year Report.</a:t>
            </a:r>
          </a:p>
          <a:p>
            <a:r>
              <a:rPr lang="en-US" dirty="0" smtClean="0"/>
              <a:t>Commission </a:t>
            </a:r>
            <a:r>
              <a:rPr lang="en-US" dirty="0"/>
              <a:t>reports will be judged on the basis of the point system (Exhibit C). </a:t>
            </a:r>
            <a:endParaRPr lang="en-US" dirty="0" smtClean="0"/>
          </a:p>
          <a:p>
            <a:endParaRPr lang="en-US" dirty="0" smtClean="0"/>
          </a:p>
          <a:p>
            <a:endParaRPr lang="en-US" dirty="0" smtClean="0"/>
          </a:p>
          <a:p>
            <a:r>
              <a:rPr lang="en-US" dirty="0" smtClean="0"/>
              <a:t>PROCEDURE</a:t>
            </a:r>
            <a:endParaRPr lang="en-US" dirty="0"/>
          </a:p>
          <a:p>
            <a:r>
              <a:rPr lang="en-US" dirty="0" smtClean="0"/>
              <a:t>Each </a:t>
            </a:r>
            <a:r>
              <a:rPr lang="en-US" dirty="0"/>
              <a:t>Commission is encouraged to participate in this award.</a:t>
            </a:r>
          </a:p>
          <a:p>
            <a:r>
              <a:rPr lang="en-US" dirty="0" smtClean="0"/>
              <a:t>Each </a:t>
            </a:r>
            <a:r>
              <a:rPr lang="en-US" dirty="0"/>
              <a:t>Commission’s report should include a completed information form (Exhibit C). Reports should document outstanding and significant contributions that meet the criteria for the Commission End of the Year Report and subsequently the Outstanding Commission of the Year award. No electronic submission will be accepted.</a:t>
            </a:r>
          </a:p>
          <a:p>
            <a:r>
              <a:rPr lang="en-US" dirty="0" smtClean="0"/>
              <a:t>The </a:t>
            </a:r>
            <a:r>
              <a:rPr lang="en-US" dirty="0"/>
              <a:t>report is to be submitted to the Awards Committee Chair no less than two weeks before the AFC Annual Conference. The date will be published once the Annual Conference dates are finalized.</a:t>
            </a:r>
          </a:p>
          <a:p>
            <a:r>
              <a:rPr lang="en-US" dirty="0" smtClean="0"/>
              <a:t>The </a:t>
            </a:r>
            <a:r>
              <a:rPr lang="en-US" dirty="0"/>
              <a:t>reporting period of the Commission End of the Year Report is October 1 – September 30. </a:t>
            </a:r>
            <a:endParaRPr lang="en-US" dirty="0" smtClean="0"/>
          </a:p>
          <a:p>
            <a:r>
              <a:rPr lang="en-US" dirty="0"/>
              <a:t>The Awards Committee will make their selections during the AFC Annual Conference and the results will be announced at the conference. Special awards may be given to Commissions having exemplary performance in the areas of membership development, professional development, leadership training, or community service.</a:t>
            </a:r>
          </a:p>
          <a:p>
            <a:endParaRPr lang="en-US" dirty="0"/>
          </a:p>
          <a:p>
            <a:endParaRPr lang="en-US" dirty="0"/>
          </a:p>
        </p:txBody>
      </p:sp>
    </p:spTree>
    <p:extLst>
      <p:ext uri="{BB962C8B-B14F-4D97-AF65-F5344CB8AC3E}">
        <p14:creationId xmlns:p14="http://schemas.microsoft.com/office/powerpoint/2010/main" val="4013117657"/>
      </p:ext>
    </p:extLst>
  </p:cSld>
  <p:clrMapOvr>
    <a:masterClrMapping/>
  </p:clrMapOvr>
  <p:transition spd="slow" advClick="0" advTm="15000">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599" y="170452"/>
            <a:ext cx="10923495" cy="6687548"/>
          </a:xfrm>
          <a:prstGeom prst="rect">
            <a:avLst/>
          </a:prstGeom>
        </p:spPr>
        <p:txBody>
          <a:bodyPr wrap="square">
            <a:spAutoFit/>
          </a:bodyPr>
          <a:lstStyle/>
          <a:p>
            <a:r>
              <a:rPr lang="en-US" dirty="0"/>
              <a:t>Exhibit C</a:t>
            </a:r>
          </a:p>
          <a:p>
            <a:pPr algn="ctr"/>
            <a:r>
              <a:rPr lang="en-US" dirty="0"/>
              <a:t>ASSOCIATION OF FLORIDA COLLEGES</a:t>
            </a:r>
          </a:p>
          <a:p>
            <a:pPr algn="ctr"/>
            <a:r>
              <a:rPr lang="en-US" dirty="0"/>
              <a:t>OUTSTANDING COMMISSION OF THE YEAR AWARD</a:t>
            </a:r>
          </a:p>
          <a:p>
            <a:pPr algn="ctr"/>
            <a:r>
              <a:rPr lang="en-US" dirty="0"/>
              <a:t>NOMINATION FORM</a:t>
            </a:r>
          </a:p>
          <a:p>
            <a:r>
              <a:rPr lang="en-US" dirty="0" smtClean="0"/>
              <a:t>Reporting </a:t>
            </a:r>
            <a:r>
              <a:rPr lang="en-US" dirty="0"/>
              <a:t>Period:  October 1 – September 30</a:t>
            </a:r>
          </a:p>
          <a:p>
            <a:r>
              <a:rPr lang="en-US" dirty="0" smtClean="0"/>
              <a:t>The </a:t>
            </a:r>
            <a:r>
              <a:rPr lang="en-US" dirty="0"/>
              <a:t>Commission End of the Year Report will now be used in the judging process for the Outstanding Commission of the Year.  In the hopes of soliciting more participation in the awards program, the report has been streamlined.  The purpose of the report is still to offer Commission chairs a measurable tool to use in planning and implementing a successful year in compliance with the Commission Vitality Report found in the AFC Bylaws, Article VIII, Section 2.  </a:t>
            </a:r>
          </a:p>
          <a:p>
            <a:endParaRPr lang="en-US" dirty="0"/>
          </a:p>
          <a:p>
            <a:r>
              <a:rPr lang="en-US" dirty="0"/>
              <a:t>Complete and submit this form with your nomination. </a:t>
            </a:r>
            <a:r>
              <a:rPr lang="en-US" dirty="0" smtClean="0"/>
              <a:t> Attach </a:t>
            </a:r>
            <a:r>
              <a:rPr lang="en-US" dirty="0"/>
              <a:t>additional pages as necessary.  </a:t>
            </a:r>
          </a:p>
          <a:p>
            <a:r>
              <a:rPr lang="en-US" dirty="0"/>
              <a:t>The report is to be submitted to the Awards Committee Chair no less than two weeks before the AFC Annual Conference. The date will be published once the Annual Conference dates are finalized</a:t>
            </a:r>
            <a:r>
              <a:rPr lang="en-US" dirty="0" smtClean="0"/>
              <a:t>.</a:t>
            </a:r>
          </a:p>
          <a:p>
            <a:r>
              <a:rPr lang="en-US" dirty="0"/>
              <a:t>COMMISSION:         Technology									   </a:t>
            </a:r>
          </a:p>
          <a:p>
            <a:endParaRPr lang="en-US" dirty="0"/>
          </a:p>
          <a:p>
            <a:r>
              <a:rPr lang="en-US" dirty="0"/>
              <a:t>COMMISSION CHAIR: </a:t>
            </a:r>
            <a:r>
              <a:rPr lang="en-US" dirty="0" smtClean="0"/>
              <a:t> Jessie </a:t>
            </a:r>
            <a:r>
              <a:rPr lang="en-US" dirty="0"/>
              <a:t>Clayton							                	</a:t>
            </a:r>
          </a:p>
          <a:p>
            <a:endParaRPr lang="en-US" dirty="0"/>
          </a:p>
          <a:p>
            <a:r>
              <a:rPr lang="en-US" dirty="0"/>
              <a:t>COMMISSION CHAIR’S E-MAIL ADDRESS</a:t>
            </a:r>
            <a:r>
              <a:rPr lang="en-US"/>
              <a:t>: </a:t>
            </a:r>
            <a:r>
              <a:rPr lang="en-US" smtClean="0"/>
              <a:t> </a:t>
            </a:r>
            <a:r>
              <a:rPr lang="en-US" smtClean="0">
                <a:hlinkClick r:id="rId2"/>
              </a:rPr>
              <a:t>claytonj@tcc.fl.edu</a:t>
            </a:r>
            <a:r>
              <a:rPr lang="en-US" smtClean="0"/>
              <a:t>  </a:t>
            </a:r>
            <a:r>
              <a:rPr lang="en-US" dirty="0"/>
              <a:t>					</a:t>
            </a:r>
          </a:p>
          <a:p>
            <a:endParaRPr lang="en-US" dirty="0"/>
          </a:p>
          <a:p>
            <a:r>
              <a:rPr lang="en-US" dirty="0"/>
              <a:t>COMMISSION CHAIR’S COLLEGE:	Tallahassee Community College		         		</a:t>
            </a:r>
          </a:p>
          <a:p>
            <a:endParaRPr lang="en-US" dirty="0"/>
          </a:p>
          <a:p>
            <a:r>
              <a:rPr lang="en-US" dirty="0"/>
              <a:t>COMMISSION CHAIR'S SIGNATURE: 	</a:t>
            </a:r>
          </a:p>
          <a:p>
            <a:endParaRPr lang="en-US" dirty="0"/>
          </a:p>
          <a:p>
            <a:endParaRPr lang="en-US" dirty="0"/>
          </a:p>
        </p:txBody>
      </p:sp>
    </p:spTree>
    <p:extLst>
      <p:ext uri="{BB962C8B-B14F-4D97-AF65-F5344CB8AC3E}">
        <p14:creationId xmlns:p14="http://schemas.microsoft.com/office/powerpoint/2010/main" val="950134988"/>
      </p:ext>
    </p:extLst>
  </p:cSld>
  <p:clrMapOvr>
    <a:masterClrMapping/>
  </p:clrMapOvr>
  <p:transition spd="slow" advClick="0" advTm="15000">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0953" y="242047"/>
            <a:ext cx="11013141" cy="5355312"/>
          </a:xfrm>
          <a:prstGeom prst="rect">
            <a:avLst/>
          </a:prstGeom>
        </p:spPr>
        <p:txBody>
          <a:bodyPr wrap="square">
            <a:spAutoFit/>
          </a:bodyPr>
          <a:lstStyle/>
          <a:p>
            <a:r>
              <a:rPr lang="en-US" dirty="0"/>
              <a:t>1.	COMMISSION ACTIVITIES (Maximum 50 points)</a:t>
            </a:r>
          </a:p>
          <a:p>
            <a:r>
              <a:rPr lang="en-US" dirty="0"/>
              <a:t>Include any activities sponsored by the Commission, including Spring Conference, general membership meetings, and Commission board meetings. Include minutes of all general membership and Commission board meetings.</a:t>
            </a:r>
          </a:p>
          <a:p>
            <a:r>
              <a:rPr lang="en-US" dirty="0"/>
              <a:t>Special emphasis should be place on membership development, professional development, leadership training, community service, political activities, and social activities.  Special awards may be given to Commissions having exemplary performance in the areas of professional development, leadership training, or community service.</a:t>
            </a:r>
          </a:p>
          <a:p>
            <a:r>
              <a:rPr lang="en-US" dirty="0"/>
              <a:t>Region </a:t>
            </a:r>
            <a:r>
              <a:rPr lang="en-US" dirty="0" err="1"/>
              <a:t>I_Joint</a:t>
            </a:r>
            <a:endParaRPr lang="en-US" dirty="0"/>
          </a:p>
          <a:p>
            <a:r>
              <a:rPr lang="en-US" dirty="0"/>
              <a:t>Spring Conference participation </a:t>
            </a:r>
            <a:r>
              <a:rPr lang="en-US" u="sng" dirty="0" smtClean="0"/>
              <a:t> </a:t>
            </a:r>
            <a:r>
              <a:rPr lang="en-US" u="sng" dirty="0"/>
              <a:t>5</a:t>
            </a:r>
            <a:r>
              <a:rPr lang="en-US" dirty="0"/>
              <a:t> </a:t>
            </a:r>
            <a:r>
              <a:rPr lang="en-US" dirty="0" smtClean="0"/>
              <a:t>points</a:t>
            </a:r>
          </a:p>
          <a:p>
            <a:r>
              <a:rPr lang="en-US" dirty="0"/>
              <a:t>Spring Conference participation </a:t>
            </a:r>
            <a:r>
              <a:rPr lang="en-US" b="1" u="sng" dirty="0"/>
              <a:t>__ 5 ____ </a:t>
            </a:r>
            <a:r>
              <a:rPr lang="en-US" dirty="0"/>
              <a:t>date of conference __</a:t>
            </a:r>
            <a:r>
              <a:rPr lang="en-US" u="sng" dirty="0"/>
              <a:t>April 16, 2021</a:t>
            </a:r>
            <a:r>
              <a:rPr lang="en-US" dirty="0"/>
              <a:t>_______</a:t>
            </a:r>
          </a:p>
          <a:p>
            <a:r>
              <a:rPr lang="en-US" dirty="0">
                <a:hlinkClick r:id="rId2"/>
              </a:rPr>
              <a:t>https://</a:t>
            </a:r>
            <a:r>
              <a:rPr lang="en-US" dirty="0" smtClean="0">
                <a:hlinkClick r:id="rId2"/>
              </a:rPr>
              <a:t>www.myafchome.org/myafctechnology</a:t>
            </a:r>
            <a:r>
              <a:rPr lang="en-US" dirty="0" smtClean="0"/>
              <a:t>  </a:t>
            </a:r>
            <a:endParaRPr lang="en-US" dirty="0"/>
          </a:p>
          <a:p>
            <a:r>
              <a:rPr lang="en-US" dirty="0"/>
              <a:t>Commission Activities – 5 points each.  (A maximum of 10 points will be awarded for social activities).</a:t>
            </a:r>
          </a:p>
          <a:p>
            <a:r>
              <a:rPr lang="en-US" dirty="0"/>
              <a:t>Name of activity: AFC Technology Commission Webinar - Time to Start Slacking on March 17, 2021</a:t>
            </a:r>
          </a:p>
          <a:p>
            <a:r>
              <a:rPr lang="en-US" dirty="0"/>
              <a:t>Name of activity: AFC Technology Commission Webinar – Promotional Video Planning on March 11, 2021</a:t>
            </a:r>
          </a:p>
          <a:p>
            <a:r>
              <a:rPr lang="en-US" dirty="0"/>
              <a:t>Name of activity: AFC Technology Commission Webinar by Dr. Fernandez (FAU) on October 2, 2020</a:t>
            </a:r>
          </a:p>
          <a:p>
            <a:r>
              <a:rPr lang="en-US" dirty="0"/>
              <a:t>Name of activity____________________________________________________________________</a:t>
            </a:r>
          </a:p>
          <a:p>
            <a:r>
              <a:rPr lang="en-US" dirty="0"/>
              <a:t>Name of activity____________________________________________________________________</a:t>
            </a:r>
          </a:p>
          <a:p>
            <a:r>
              <a:rPr lang="en-US" dirty="0"/>
              <a:t>TOTAL POINTS AWARDED FOR COMMISSION ACTIVITIES </a:t>
            </a:r>
            <a:r>
              <a:rPr lang="en-US" b="1" u="sng" dirty="0"/>
              <a:t>____15______ </a:t>
            </a:r>
            <a:r>
              <a:rPr lang="en-US" dirty="0" smtClean="0"/>
              <a:t>points</a:t>
            </a:r>
          </a:p>
          <a:p>
            <a:r>
              <a:rPr lang="en-US" dirty="0"/>
              <a:t>TOTAL POINTS AWARDED FOR COMMISSION ACTIVITIES </a:t>
            </a:r>
            <a:r>
              <a:rPr lang="en-US" b="1" u="sng" dirty="0" smtClean="0"/>
              <a:t>____25</a:t>
            </a:r>
            <a:r>
              <a:rPr lang="en-US" b="1" u="sng" dirty="0"/>
              <a:t>______ </a:t>
            </a:r>
            <a:r>
              <a:rPr lang="en-US" dirty="0"/>
              <a:t>points</a:t>
            </a:r>
          </a:p>
          <a:p>
            <a:endParaRPr lang="en-US" dirty="0"/>
          </a:p>
        </p:txBody>
      </p:sp>
    </p:spTree>
    <p:extLst>
      <p:ext uri="{BB962C8B-B14F-4D97-AF65-F5344CB8AC3E}">
        <p14:creationId xmlns:p14="http://schemas.microsoft.com/office/powerpoint/2010/main" val="3543575568"/>
      </p:ext>
    </p:extLst>
  </p:cSld>
  <p:clrMapOvr>
    <a:masterClrMapping/>
  </p:clrMapOvr>
  <p:transition spd="slow" advClick="0" advTm="15000">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4060" y="255494"/>
            <a:ext cx="11013140" cy="5328418"/>
          </a:xfrm>
          <a:prstGeom prst="rect">
            <a:avLst/>
          </a:prstGeom>
        </p:spPr>
        <p:txBody>
          <a:bodyPr wrap="square">
            <a:spAutoFit/>
          </a:bodyPr>
          <a:lstStyle/>
          <a:p>
            <a:r>
              <a:rPr lang="en-US" dirty="0" smtClean="0"/>
              <a:t>2</a:t>
            </a:r>
            <a:r>
              <a:rPr lang="en-US" dirty="0"/>
              <a:t>.	COMMISSION EXEMPLARY PRACTICE (Maximum 35 points)</a:t>
            </a:r>
          </a:p>
          <a:p>
            <a:endParaRPr lang="en-US" dirty="0"/>
          </a:p>
          <a:p>
            <a:r>
              <a:rPr lang="en-US" dirty="0"/>
              <a:t>Include only awards that are chosen from statewide application as indicated on the official AFC Awards List.  Internal awards such as Unsung Hero or commission member awards are considered non-exemplary practice awards. Provide award criteria, procedures and award winner’s name(s).</a:t>
            </a:r>
          </a:p>
          <a:p>
            <a:r>
              <a:rPr lang="en-US" dirty="0"/>
              <a:t>Awarding an Exemplary Practice – 15 points</a:t>
            </a:r>
          </a:p>
          <a:p>
            <a:r>
              <a:rPr lang="en-US" dirty="0"/>
              <a:t>Exemplary Practice Presentation October 1, 2020 through September 30, 2021 – 5 points</a:t>
            </a:r>
          </a:p>
          <a:p>
            <a:r>
              <a:rPr lang="en-US" dirty="0"/>
              <a:t>Exemplary Practice criteria and procedure – 5 points</a:t>
            </a:r>
          </a:p>
          <a:p>
            <a:r>
              <a:rPr lang="en-US" dirty="0"/>
              <a:t>Non-exemplary practice awards – 5 points each (maximum of 10 points)</a:t>
            </a:r>
          </a:p>
          <a:p>
            <a:r>
              <a:rPr lang="en-US" dirty="0">
                <a:hlinkClick r:id="rId2"/>
              </a:rPr>
              <a:t>https://</a:t>
            </a:r>
            <a:r>
              <a:rPr lang="en-US" dirty="0" smtClean="0">
                <a:hlinkClick r:id="rId2"/>
              </a:rPr>
              <a:t>www.myafchome.org/myafctechnology</a:t>
            </a:r>
            <a:r>
              <a:rPr lang="en-US" dirty="0" smtClean="0"/>
              <a:t>  </a:t>
            </a:r>
            <a:endParaRPr lang="en-US" dirty="0"/>
          </a:p>
          <a:p>
            <a:r>
              <a:rPr lang="en-US" dirty="0" smtClean="0"/>
              <a:t>2021 Exemplary </a:t>
            </a:r>
            <a:r>
              <a:rPr lang="en-US" dirty="0"/>
              <a:t>Practice Criteria </a:t>
            </a:r>
          </a:p>
          <a:p>
            <a:r>
              <a:rPr lang="en-US" dirty="0"/>
              <a:t>Awarding an Exemplary Practice Award </a:t>
            </a:r>
            <a:r>
              <a:rPr lang="en-US" b="1" u="sng" dirty="0" smtClean="0"/>
              <a:t>__30____</a:t>
            </a:r>
            <a:endParaRPr lang="en-US" b="1" u="sng" dirty="0"/>
          </a:p>
          <a:p>
            <a:r>
              <a:rPr lang="en-US" dirty="0"/>
              <a:t>Exemplary Practice criteria and procedures included </a:t>
            </a:r>
            <a:r>
              <a:rPr lang="en-US" b="1" u="sng" dirty="0"/>
              <a:t>____5</a:t>
            </a:r>
            <a:r>
              <a:rPr lang="en-US" b="1" u="sng" dirty="0" smtClean="0"/>
              <a:t>____</a:t>
            </a:r>
          </a:p>
          <a:p>
            <a:r>
              <a:rPr lang="en-US" b="1" u="sng" dirty="0"/>
              <a:t>Exemplary Practice award winner’s name(s) Dani Hawke, Merry Low, &amp; Dr. Nicholas Vick - TCC  </a:t>
            </a:r>
          </a:p>
          <a:p>
            <a:r>
              <a:rPr lang="en-US" b="1" u="sng" dirty="0"/>
              <a:t>Date of Exemplary Practice </a:t>
            </a:r>
            <a:r>
              <a:rPr lang="en-US" b="1" u="sng" dirty="0" err="1"/>
              <a:t>Presentation:_Selected</a:t>
            </a:r>
            <a:r>
              <a:rPr lang="en-US" b="1" u="sng" dirty="0"/>
              <a:t> October 2, 2020 with the Presentation during the 71st Annual Conference on November of 2020</a:t>
            </a:r>
          </a:p>
          <a:p>
            <a:r>
              <a:rPr lang="en-US" b="1" u="sng" dirty="0"/>
              <a:t>Non-exemplary practice awards________________________________________________________</a:t>
            </a:r>
          </a:p>
          <a:p>
            <a:r>
              <a:rPr lang="en-US" b="1" u="sng" dirty="0"/>
              <a:t>TOTAL POINTS AWARDED FOR EXEMPLARY PRACTICE </a:t>
            </a:r>
            <a:r>
              <a:rPr lang="en-US" b="1" u="sng" dirty="0" smtClean="0"/>
              <a:t>_____35_____ </a:t>
            </a:r>
            <a:r>
              <a:rPr lang="en-US" b="1" u="sng" dirty="0"/>
              <a:t>points</a:t>
            </a:r>
          </a:p>
          <a:p>
            <a:endParaRPr lang="en-US" b="1" u="sng" dirty="0"/>
          </a:p>
        </p:txBody>
      </p:sp>
    </p:spTree>
    <p:extLst>
      <p:ext uri="{BB962C8B-B14F-4D97-AF65-F5344CB8AC3E}">
        <p14:creationId xmlns:p14="http://schemas.microsoft.com/office/powerpoint/2010/main" val="4163007355"/>
      </p:ext>
    </p:extLst>
  </p:cSld>
  <p:clrMapOvr>
    <a:masterClrMapping/>
  </p:clrMapOvr>
  <p:transition spd="slow" advClick="0" advTm="15000">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3022" y="195987"/>
            <a:ext cx="11004177" cy="6463308"/>
          </a:xfrm>
          <a:prstGeom prst="rect">
            <a:avLst/>
          </a:prstGeom>
        </p:spPr>
        <p:txBody>
          <a:bodyPr wrap="square">
            <a:spAutoFit/>
          </a:bodyPr>
          <a:lstStyle/>
          <a:p>
            <a:r>
              <a:rPr lang="en-US" dirty="0" smtClean="0"/>
              <a:t>3</a:t>
            </a:r>
            <a:r>
              <a:rPr lang="en-US" dirty="0"/>
              <a:t>.	OPERATIONAL PLAN (Maximum 10 points)</a:t>
            </a:r>
          </a:p>
          <a:p>
            <a:r>
              <a:rPr lang="en-US" dirty="0" smtClean="0"/>
              <a:t>Provide </a:t>
            </a:r>
            <a:r>
              <a:rPr lang="en-US" dirty="0"/>
              <a:t>a copy of the current operational plan for the Commission.</a:t>
            </a:r>
          </a:p>
          <a:p>
            <a:r>
              <a:rPr lang="en-US" dirty="0"/>
              <a:t>Commission Operational Plan—10 points</a:t>
            </a:r>
          </a:p>
          <a:p>
            <a:r>
              <a:rPr lang="en-US" dirty="0">
                <a:hlinkClick r:id="rId2"/>
              </a:rPr>
              <a:t>https://</a:t>
            </a:r>
            <a:r>
              <a:rPr lang="en-US" dirty="0" smtClean="0">
                <a:hlinkClick r:id="rId2"/>
              </a:rPr>
              <a:t>www.myafchome.org/myafctechnology</a:t>
            </a:r>
            <a:r>
              <a:rPr lang="en-US" dirty="0" smtClean="0"/>
              <a:t>  </a:t>
            </a:r>
            <a:endParaRPr lang="en-US" dirty="0"/>
          </a:p>
          <a:p>
            <a:r>
              <a:rPr lang="en-US" dirty="0"/>
              <a:t>Operational Plan included </a:t>
            </a:r>
            <a:r>
              <a:rPr lang="en-US" b="1" u="sng" dirty="0"/>
              <a:t>____10____</a:t>
            </a:r>
          </a:p>
          <a:p>
            <a:r>
              <a:rPr lang="en-US" dirty="0"/>
              <a:t>TOTAL POINTS AWARDED FOR OPERATIONAL PLAN </a:t>
            </a:r>
            <a:r>
              <a:rPr lang="en-US" b="1" u="sng" dirty="0"/>
              <a:t>___10_______ </a:t>
            </a:r>
            <a:r>
              <a:rPr lang="en-US" dirty="0" smtClean="0"/>
              <a:t>points</a:t>
            </a:r>
          </a:p>
          <a:p>
            <a:endParaRPr lang="en-US" dirty="0" smtClean="0"/>
          </a:p>
          <a:p>
            <a:r>
              <a:rPr lang="en-US" dirty="0" smtClean="0"/>
              <a:t>4</a:t>
            </a:r>
            <a:r>
              <a:rPr lang="en-US" dirty="0"/>
              <a:t>.	BYLAWS (Maximum 10 points)</a:t>
            </a:r>
          </a:p>
          <a:p>
            <a:r>
              <a:rPr lang="en-US" dirty="0" smtClean="0"/>
              <a:t>Provide </a:t>
            </a:r>
            <a:r>
              <a:rPr lang="en-US" dirty="0"/>
              <a:t>a copy of the Commission’s Bylaws showing they have been reviewed/revised annually by the Commission Executive Board or the Commission membership.</a:t>
            </a:r>
          </a:p>
          <a:p>
            <a:r>
              <a:rPr lang="en-US" dirty="0">
                <a:hlinkClick r:id="rId2"/>
              </a:rPr>
              <a:t>https://</a:t>
            </a:r>
            <a:r>
              <a:rPr lang="en-US" dirty="0" smtClean="0">
                <a:hlinkClick r:id="rId2"/>
              </a:rPr>
              <a:t>www.myafchome.org/myafctechnology</a:t>
            </a:r>
            <a:r>
              <a:rPr lang="en-US" dirty="0" smtClean="0"/>
              <a:t>  </a:t>
            </a:r>
            <a:endParaRPr lang="en-US" dirty="0"/>
          </a:p>
          <a:p>
            <a:r>
              <a:rPr lang="en-US" dirty="0"/>
              <a:t>BYLAWS AND MEETING MINUTES</a:t>
            </a:r>
          </a:p>
          <a:p>
            <a:r>
              <a:rPr lang="en-US" dirty="0"/>
              <a:t>Commission Bylaws– 10 points</a:t>
            </a:r>
          </a:p>
          <a:p>
            <a:r>
              <a:rPr lang="en-US" dirty="0"/>
              <a:t>Bylaws included </a:t>
            </a:r>
            <a:r>
              <a:rPr lang="en-US" b="1" u="sng" dirty="0"/>
              <a:t>___10_____</a:t>
            </a:r>
          </a:p>
          <a:p>
            <a:r>
              <a:rPr lang="en-US" dirty="0"/>
              <a:t>TOTAL POINTS AWARDED FOR BYLAWS </a:t>
            </a:r>
            <a:r>
              <a:rPr lang="en-US" b="1" u="sng" dirty="0"/>
              <a:t>____10______ </a:t>
            </a:r>
            <a:r>
              <a:rPr lang="en-US" dirty="0"/>
              <a:t>points</a:t>
            </a:r>
          </a:p>
          <a:p>
            <a:endParaRPr lang="en-US" dirty="0" smtClean="0"/>
          </a:p>
          <a:p>
            <a:r>
              <a:rPr lang="en-US" dirty="0" smtClean="0"/>
              <a:t>5</a:t>
            </a:r>
            <a:r>
              <a:rPr lang="en-US" dirty="0"/>
              <a:t>.	FINANCIAL REPORT (Maximum 10 points)</a:t>
            </a:r>
          </a:p>
          <a:p>
            <a:r>
              <a:rPr lang="en-US" dirty="0" smtClean="0"/>
              <a:t>Provide </a:t>
            </a:r>
            <a:r>
              <a:rPr lang="en-US" dirty="0"/>
              <a:t>a copy of the current year’s Commission’s End of the Year Financial Report.</a:t>
            </a:r>
          </a:p>
          <a:p>
            <a:r>
              <a:rPr lang="en-US" dirty="0"/>
              <a:t>Commission Financial Report – 10 </a:t>
            </a:r>
            <a:r>
              <a:rPr lang="en-US" dirty="0" smtClean="0"/>
              <a:t>points</a:t>
            </a:r>
          </a:p>
          <a:p>
            <a:r>
              <a:rPr lang="en-US" dirty="0" smtClean="0">
                <a:hlinkClick r:id="rId2"/>
              </a:rPr>
              <a:t>https</a:t>
            </a:r>
            <a:r>
              <a:rPr lang="en-US" dirty="0">
                <a:hlinkClick r:id="rId2"/>
              </a:rPr>
              <a:t>://</a:t>
            </a:r>
            <a:r>
              <a:rPr lang="en-US" dirty="0" smtClean="0">
                <a:hlinkClick r:id="rId2"/>
              </a:rPr>
              <a:t>www.myafchome.org/myafctechnology</a:t>
            </a:r>
            <a:r>
              <a:rPr lang="en-US" dirty="0" smtClean="0"/>
              <a:t>  </a:t>
            </a:r>
            <a:endParaRPr lang="en-US" dirty="0"/>
          </a:p>
          <a:p>
            <a:r>
              <a:rPr lang="en-US" dirty="0"/>
              <a:t>Financial Report included </a:t>
            </a:r>
            <a:r>
              <a:rPr lang="en-US" b="1" u="sng" dirty="0"/>
              <a:t>_10</a:t>
            </a:r>
            <a:r>
              <a:rPr lang="en-US" dirty="0"/>
              <a:t>_______</a:t>
            </a:r>
          </a:p>
          <a:p>
            <a:r>
              <a:rPr lang="en-US" dirty="0"/>
              <a:t>TOTAL POINTS AWARDED FOR FINANCIAL REPORT </a:t>
            </a:r>
            <a:r>
              <a:rPr lang="en-US" b="1" u="sng" dirty="0"/>
              <a:t>__10________ </a:t>
            </a:r>
            <a:r>
              <a:rPr lang="en-US" dirty="0" smtClean="0"/>
              <a:t>points</a:t>
            </a:r>
          </a:p>
          <a:p>
            <a:endParaRPr lang="en-US" dirty="0"/>
          </a:p>
        </p:txBody>
      </p:sp>
    </p:spTree>
    <p:extLst>
      <p:ext uri="{BB962C8B-B14F-4D97-AF65-F5344CB8AC3E}">
        <p14:creationId xmlns:p14="http://schemas.microsoft.com/office/powerpoint/2010/main" val="2100183806"/>
      </p:ext>
    </p:extLst>
  </p:cSld>
  <p:clrMapOvr>
    <a:masterClrMapping/>
  </p:clrMapOvr>
  <p:transition spd="slow" advClick="0" advTm="15000">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0953" y="389965"/>
            <a:ext cx="10999694" cy="3416320"/>
          </a:xfrm>
          <a:prstGeom prst="rect">
            <a:avLst/>
          </a:prstGeom>
        </p:spPr>
        <p:txBody>
          <a:bodyPr wrap="square">
            <a:spAutoFit/>
          </a:bodyPr>
          <a:lstStyle/>
          <a:p>
            <a:r>
              <a:rPr lang="en-US" dirty="0" smtClean="0"/>
              <a:t>6</a:t>
            </a:r>
            <a:r>
              <a:rPr lang="en-US" dirty="0"/>
              <a:t>.	COMMISSION COMMUNICATIONS (Maximum 30 points)</a:t>
            </a:r>
          </a:p>
          <a:p>
            <a:r>
              <a:rPr lang="en-US" dirty="0" smtClean="0"/>
              <a:t>Include </a:t>
            </a:r>
            <a:r>
              <a:rPr lang="en-US" dirty="0"/>
              <a:t>copies and/or screenshots of </a:t>
            </a:r>
            <a:r>
              <a:rPr lang="en-US" dirty="0" err="1"/>
              <a:t>eblasts</a:t>
            </a:r>
            <a:r>
              <a:rPr lang="en-US" dirty="0"/>
              <a:t>, brochures, CURRENT articles, newsletters, and other means of communication that is NOT social media. They must pertain to Commission events and not individual chapters. </a:t>
            </a:r>
            <a:endParaRPr lang="en-US" dirty="0" smtClean="0"/>
          </a:p>
          <a:p>
            <a:r>
              <a:rPr lang="en-US" dirty="0" smtClean="0"/>
              <a:t>The </a:t>
            </a:r>
            <a:r>
              <a:rPr lang="en-US" dirty="0"/>
              <a:t>copies and/or screenshots need to be time-stamped.</a:t>
            </a:r>
          </a:p>
          <a:p>
            <a:r>
              <a:rPr lang="en-US" dirty="0"/>
              <a:t>Each communiqué – 5 points each </a:t>
            </a:r>
          </a:p>
          <a:p>
            <a:r>
              <a:rPr lang="en-US" dirty="0"/>
              <a:t>Dates of communiqués_______________________________________________________________</a:t>
            </a:r>
          </a:p>
          <a:p>
            <a:r>
              <a:rPr lang="en-US" dirty="0">
                <a:hlinkClick r:id="rId2"/>
              </a:rPr>
              <a:t>https://</a:t>
            </a:r>
            <a:r>
              <a:rPr lang="en-US" dirty="0" smtClean="0">
                <a:hlinkClick r:id="rId2"/>
              </a:rPr>
              <a:t>www.myafchome.org/myafctechnology</a:t>
            </a:r>
            <a:r>
              <a:rPr lang="en-US" dirty="0" smtClean="0"/>
              <a:t>  </a:t>
            </a:r>
            <a:endParaRPr lang="en-US" dirty="0"/>
          </a:p>
          <a:p>
            <a:r>
              <a:rPr lang="en-US" dirty="0"/>
              <a:t>ANNOUNCEMENTS &amp; NEWS </a:t>
            </a:r>
          </a:p>
          <a:p>
            <a:endParaRPr lang="en-US" dirty="0"/>
          </a:p>
          <a:p>
            <a:r>
              <a:rPr lang="en-US" dirty="0"/>
              <a:t>TOTAL POINTS AWARDED FOR COMMISSION COMMUNICATIONS __________ </a:t>
            </a:r>
            <a:r>
              <a:rPr lang="en-US" dirty="0" smtClean="0"/>
              <a:t>points</a:t>
            </a:r>
          </a:p>
          <a:p>
            <a:endParaRPr lang="en-US" dirty="0"/>
          </a:p>
          <a:p>
            <a:endParaRPr lang="en-US" dirty="0"/>
          </a:p>
        </p:txBody>
      </p:sp>
    </p:spTree>
    <p:extLst>
      <p:ext uri="{BB962C8B-B14F-4D97-AF65-F5344CB8AC3E}">
        <p14:creationId xmlns:p14="http://schemas.microsoft.com/office/powerpoint/2010/main" val="2090209287"/>
      </p:ext>
    </p:extLst>
  </p:cSld>
  <p:clrMapOvr>
    <a:masterClrMapping/>
  </p:clrMapOvr>
  <p:transition spd="slow" advClick="0" advTm="15000">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7506" y="215153"/>
            <a:ext cx="11053482" cy="5632311"/>
          </a:xfrm>
          <a:prstGeom prst="rect">
            <a:avLst/>
          </a:prstGeom>
        </p:spPr>
        <p:txBody>
          <a:bodyPr wrap="square">
            <a:spAutoFit/>
          </a:bodyPr>
          <a:lstStyle/>
          <a:p>
            <a:r>
              <a:rPr lang="en-US" dirty="0"/>
              <a:t>7.	SOCIAL MEDIA (Maximum 30 points)</a:t>
            </a:r>
          </a:p>
          <a:p>
            <a:endParaRPr lang="en-US" dirty="0"/>
          </a:p>
          <a:p>
            <a:r>
              <a:rPr lang="en-US" dirty="0"/>
              <a:t>Provide screenshots of Commission website, Facebook page, Twitter page and any other forms of electronic social media showing commission information, membership recruitment information, minutes, upcoming events, etc. The screenshots need to be time-stamped.</a:t>
            </a:r>
          </a:p>
          <a:p>
            <a:r>
              <a:rPr lang="en-US" dirty="0"/>
              <a:t>Commission Website – 5 points          Facebook Page – 5 points         Other form of electronic social media – 5 points each</a:t>
            </a:r>
          </a:p>
          <a:p>
            <a:r>
              <a:rPr lang="en-US" dirty="0"/>
              <a:t>Commission Website Included </a:t>
            </a:r>
            <a:r>
              <a:rPr lang="en-US" b="1" u="sng" dirty="0"/>
              <a:t>__5___ </a:t>
            </a:r>
            <a:r>
              <a:rPr lang="en-US" dirty="0"/>
              <a:t>Facebook Page Included </a:t>
            </a:r>
            <a:r>
              <a:rPr lang="en-US" b="1" u="sng" dirty="0"/>
              <a:t>__5___ </a:t>
            </a:r>
            <a:r>
              <a:rPr lang="en-US" dirty="0"/>
              <a:t>Other </a:t>
            </a:r>
            <a:r>
              <a:rPr lang="en-US" b="1" u="sng" dirty="0" smtClean="0"/>
              <a:t>______20</a:t>
            </a:r>
            <a:r>
              <a:rPr lang="en-US" dirty="0" smtClean="0"/>
              <a:t>___________</a:t>
            </a:r>
            <a:endParaRPr lang="en-US" dirty="0"/>
          </a:p>
          <a:p>
            <a:r>
              <a:rPr lang="en-US" b="1" u="sng" dirty="0" smtClean="0">
                <a:solidFill>
                  <a:schemeClr val="tx2"/>
                </a:solidFill>
                <a:hlinkClick r:id="rId2"/>
              </a:rPr>
              <a:t>Commission Website</a:t>
            </a:r>
            <a:r>
              <a:rPr lang="en-US" b="1" u="sng" dirty="0" smtClean="0">
                <a:hlinkClick r:id="rId2"/>
              </a:rPr>
              <a:t>: </a:t>
            </a:r>
            <a:r>
              <a:rPr lang="en-US" dirty="0" smtClean="0">
                <a:hlinkClick r:id="rId2"/>
              </a:rPr>
              <a:t>https</a:t>
            </a:r>
            <a:r>
              <a:rPr lang="en-US" dirty="0">
                <a:hlinkClick r:id="rId2"/>
              </a:rPr>
              <a:t>://</a:t>
            </a:r>
            <a:r>
              <a:rPr lang="en-US" dirty="0" smtClean="0">
                <a:hlinkClick r:id="rId2"/>
              </a:rPr>
              <a:t>www.myafchome.org/myafctechnology</a:t>
            </a:r>
            <a:r>
              <a:rPr lang="en-US" dirty="0" smtClean="0"/>
              <a:t> </a:t>
            </a:r>
            <a:endParaRPr lang="en-US" dirty="0"/>
          </a:p>
          <a:p>
            <a:r>
              <a:rPr lang="en-US" dirty="0"/>
              <a:t>Like us on Facebook: </a:t>
            </a:r>
            <a:r>
              <a:rPr lang="en-US" dirty="0">
                <a:hlinkClick r:id="rId3"/>
              </a:rPr>
              <a:t>https://www.facebook.com/groups/2557247747736073</a:t>
            </a:r>
            <a:r>
              <a:rPr lang="en-US" dirty="0" smtClean="0">
                <a:hlinkClick r:id="rId3"/>
              </a:rPr>
              <a:t>/</a:t>
            </a:r>
            <a:r>
              <a:rPr lang="en-US" dirty="0" smtClean="0"/>
              <a:t> </a:t>
            </a:r>
            <a:endParaRPr lang="en-US" dirty="0"/>
          </a:p>
          <a:p>
            <a:r>
              <a:rPr lang="en-US" dirty="0"/>
              <a:t>Follow us on Instagram: </a:t>
            </a:r>
            <a:r>
              <a:rPr lang="en-US" dirty="0">
                <a:hlinkClick r:id="rId4"/>
              </a:rPr>
              <a:t>https://www.instagram.com/afc.tech</a:t>
            </a:r>
            <a:r>
              <a:rPr lang="en-US" dirty="0" smtClean="0">
                <a:hlinkClick r:id="rId4"/>
              </a:rPr>
              <a:t>/</a:t>
            </a:r>
            <a:r>
              <a:rPr lang="en-US" dirty="0" smtClean="0"/>
              <a:t> </a:t>
            </a:r>
            <a:endParaRPr lang="en-US" dirty="0"/>
          </a:p>
          <a:p>
            <a:r>
              <a:rPr lang="en-US" dirty="0"/>
              <a:t>Check out our page on </a:t>
            </a:r>
            <a:r>
              <a:rPr lang="en-US" dirty="0" err="1"/>
              <a:t>Weebly</a:t>
            </a:r>
            <a:r>
              <a:rPr lang="en-US" dirty="0"/>
              <a:t>: </a:t>
            </a:r>
            <a:r>
              <a:rPr lang="en-US" dirty="0">
                <a:hlinkClick r:id="rId5"/>
              </a:rPr>
              <a:t>https://afctechnologycommission.weebly.com</a:t>
            </a:r>
            <a:r>
              <a:rPr lang="en-US" dirty="0" smtClean="0">
                <a:hlinkClick r:id="rId5"/>
              </a:rPr>
              <a:t>/</a:t>
            </a:r>
            <a:r>
              <a:rPr lang="en-US" dirty="0" smtClean="0"/>
              <a:t>  </a:t>
            </a:r>
          </a:p>
          <a:p>
            <a:r>
              <a:rPr lang="en-US" dirty="0">
                <a:hlinkClick r:id="rId6"/>
              </a:rPr>
              <a:t>https://</a:t>
            </a:r>
            <a:r>
              <a:rPr lang="en-US" dirty="0" smtClean="0">
                <a:hlinkClick r:id="rId6"/>
              </a:rPr>
              <a:t>afcmdc.weebly.com/technology-commission-quick-link.html</a:t>
            </a:r>
            <a:r>
              <a:rPr lang="en-US" dirty="0" smtClean="0"/>
              <a:t>  </a:t>
            </a:r>
            <a:endParaRPr lang="en-US" dirty="0"/>
          </a:p>
          <a:p>
            <a:r>
              <a:rPr lang="en-US" dirty="0" smtClean="0"/>
              <a:t> </a:t>
            </a:r>
            <a:endParaRPr lang="en-US" dirty="0"/>
          </a:p>
          <a:p>
            <a:r>
              <a:rPr lang="en-US" dirty="0" smtClean="0"/>
              <a:t>AFC Technology Circle: </a:t>
            </a:r>
            <a:endParaRPr lang="en-US" dirty="0"/>
          </a:p>
          <a:p>
            <a:r>
              <a:rPr lang="en-US" dirty="0" smtClean="0"/>
              <a:t>Adding </a:t>
            </a:r>
            <a:r>
              <a:rPr lang="en-US" dirty="0"/>
              <a:t>LinkedIn </a:t>
            </a:r>
            <a:r>
              <a:rPr lang="en-US" dirty="0" smtClean="0"/>
              <a:t>by Invitation only &amp; </a:t>
            </a:r>
            <a:r>
              <a:rPr lang="en-US" dirty="0"/>
              <a:t>Twitter</a:t>
            </a:r>
          </a:p>
          <a:p>
            <a:endParaRPr lang="en-US" dirty="0" smtClean="0"/>
          </a:p>
          <a:p>
            <a:r>
              <a:rPr lang="en-US" dirty="0" smtClean="0"/>
              <a:t>TOTAL </a:t>
            </a:r>
            <a:r>
              <a:rPr lang="en-US" dirty="0"/>
              <a:t>POINTS AWARDED FOR SOCIAL MEDIA </a:t>
            </a:r>
            <a:r>
              <a:rPr lang="en-US" b="1" u="sng" dirty="0" smtClean="0"/>
              <a:t>____30______ </a:t>
            </a:r>
            <a:r>
              <a:rPr lang="en-US" dirty="0"/>
              <a:t>points</a:t>
            </a:r>
          </a:p>
          <a:p>
            <a:endParaRPr lang="en-US" dirty="0" smtClean="0"/>
          </a:p>
          <a:p>
            <a:endParaRPr lang="en-US" dirty="0"/>
          </a:p>
        </p:txBody>
      </p:sp>
    </p:spTree>
    <p:extLst>
      <p:ext uri="{BB962C8B-B14F-4D97-AF65-F5344CB8AC3E}">
        <p14:creationId xmlns:p14="http://schemas.microsoft.com/office/powerpoint/2010/main" val="461273487"/>
      </p:ext>
    </p:extLst>
  </p:cSld>
  <p:clrMapOvr>
    <a:masterClrMapping/>
  </p:clrMapOvr>
  <p:transition spd="slow" advClick="0" advTm="15000">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7506" y="376518"/>
            <a:ext cx="11026588" cy="5355312"/>
          </a:xfrm>
          <a:prstGeom prst="rect">
            <a:avLst/>
          </a:prstGeom>
        </p:spPr>
        <p:txBody>
          <a:bodyPr wrap="square">
            <a:spAutoFit/>
          </a:bodyPr>
          <a:lstStyle/>
          <a:p>
            <a:r>
              <a:rPr lang="en-US" dirty="0" smtClean="0"/>
              <a:t>8</a:t>
            </a:r>
            <a:r>
              <a:rPr lang="en-US" dirty="0"/>
              <a:t>.	COMMISSION CHAIR AFC BOARD OF DIRECTORS MEETING ATTENDANCE (Maximum 20 points)</a:t>
            </a:r>
          </a:p>
          <a:p>
            <a:endParaRPr lang="en-US" dirty="0"/>
          </a:p>
          <a:p>
            <a:r>
              <a:rPr lang="en-US" dirty="0"/>
              <a:t>Provide a copy of each AFC board of directors meeting minutes with names of the commission chair or chair-elect highlighted.</a:t>
            </a:r>
          </a:p>
          <a:p>
            <a:r>
              <a:rPr lang="en-US" dirty="0"/>
              <a:t>Attendance by Chair or Chair-Elect – 5 points each </a:t>
            </a:r>
          </a:p>
          <a:p>
            <a:r>
              <a:rPr lang="en-US" dirty="0">
                <a:hlinkClick r:id="rId2"/>
              </a:rPr>
              <a:t>https://</a:t>
            </a:r>
            <a:r>
              <a:rPr lang="en-US" dirty="0" smtClean="0">
                <a:hlinkClick r:id="rId2"/>
              </a:rPr>
              <a:t>www.myafchome.org/myafctechnology</a:t>
            </a:r>
            <a:r>
              <a:rPr lang="en-US" dirty="0" smtClean="0"/>
              <a:t>  </a:t>
            </a:r>
            <a:endParaRPr lang="en-US" dirty="0"/>
          </a:p>
          <a:p>
            <a:r>
              <a:rPr lang="en-US" dirty="0"/>
              <a:t>Dates of Attendance ______________________________________________________________________________</a:t>
            </a:r>
          </a:p>
          <a:p>
            <a:r>
              <a:rPr lang="en-US" dirty="0"/>
              <a:t>TOTAL POINTS AWARDED FOR BOARD OF DIRECTORS MEETING ATTENDANCE __________ </a:t>
            </a:r>
            <a:r>
              <a:rPr lang="en-US" dirty="0" smtClean="0"/>
              <a:t>points</a:t>
            </a:r>
          </a:p>
          <a:p>
            <a:endParaRPr lang="en-US" dirty="0" smtClean="0"/>
          </a:p>
          <a:p>
            <a:r>
              <a:rPr lang="en-US" dirty="0" smtClean="0"/>
              <a:t>9</a:t>
            </a:r>
            <a:r>
              <a:rPr lang="en-US" dirty="0"/>
              <a:t>.	AFC BOARD OF DIRECTORS WRITTEN REPORT (Maximum 20 points)</a:t>
            </a:r>
          </a:p>
          <a:p>
            <a:endParaRPr lang="en-US" dirty="0"/>
          </a:p>
          <a:p>
            <a:r>
              <a:rPr lang="en-US" dirty="0"/>
              <a:t>Provide a copy of each Commission Report.</a:t>
            </a:r>
          </a:p>
          <a:p>
            <a:r>
              <a:rPr lang="en-US" dirty="0"/>
              <a:t>Each report submitted at the AFC BOD Meeting - 5 points each </a:t>
            </a:r>
          </a:p>
          <a:p>
            <a:endParaRPr lang="en-US" dirty="0"/>
          </a:p>
          <a:p>
            <a:r>
              <a:rPr lang="en-US" dirty="0"/>
              <a:t>Dates of Reports Submitted </a:t>
            </a:r>
            <a:r>
              <a:rPr lang="en-US" dirty="0">
                <a:hlinkClick r:id="rId2"/>
              </a:rPr>
              <a:t>https://</a:t>
            </a:r>
            <a:r>
              <a:rPr lang="en-US" dirty="0" smtClean="0">
                <a:hlinkClick r:id="rId2"/>
              </a:rPr>
              <a:t>www.myafchome.org/myafctechnology</a:t>
            </a:r>
            <a:r>
              <a:rPr lang="en-US" dirty="0" smtClean="0"/>
              <a:t>   </a:t>
            </a:r>
            <a:endParaRPr lang="en-US" dirty="0"/>
          </a:p>
          <a:p>
            <a:r>
              <a:rPr lang="en-US" dirty="0"/>
              <a:t>________________________________________________________________________</a:t>
            </a:r>
          </a:p>
          <a:p>
            <a:r>
              <a:rPr lang="en-US" dirty="0"/>
              <a:t>TOTAL POINTS AWARDED FOR BOARD OF DIRECTORS WRITTEN REPORT __________ points</a:t>
            </a:r>
          </a:p>
          <a:p>
            <a:endParaRPr lang="en-US" dirty="0"/>
          </a:p>
        </p:txBody>
      </p:sp>
    </p:spTree>
    <p:extLst>
      <p:ext uri="{BB962C8B-B14F-4D97-AF65-F5344CB8AC3E}">
        <p14:creationId xmlns:p14="http://schemas.microsoft.com/office/powerpoint/2010/main" val="4205781344"/>
      </p:ext>
    </p:extLst>
  </p:cSld>
  <p:clrMapOvr>
    <a:masterClrMapping/>
  </p:clrMapOvr>
  <p:transition spd="slow" advClick="0" advTm="15000">
    <p:push dir="u"/>
  </p:transition>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50</TotalTime>
  <Words>417</Words>
  <Application>Microsoft Office PowerPoint</Application>
  <PresentationFormat>Widescreen</PresentationFormat>
  <Paragraphs>142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Gill Sans MT</vt:lpstr>
      <vt:lpstr>Impact</vt:lpstr>
      <vt:lpstr>Badge</vt:lpstr>
      <vt:lpstr>Outstanding commission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Outstanding commission</dc:title>
  <dc:creator>Cabrera, Bertha</dc:creator>
  <cp:lastModifiedBy>Cabrera, Bertha</cp:lastModifiedBy>
  <cp:revision>13</cp:revision>
  <dcterms:created xsi:type="dcterms:W3CDTF">2021-07-01T13:55:10Z</dcterms:created>
  <dcterms:modified xsi:type="dcterms:W3CDTF">2021-07-01T14:45:44Z</dcterms:modified>
</cp:coreProperties>
</file>